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7" r:id="rId5"/>
    <p:sldId id="1236" r:id="rId6"/>
    <p:sldId id="1242" r:id="rId7"/>
    <p:sldId id="1241" r:id="rId8"/>
    <p:sldId id="1239" r:id="rId9"/>
    <p:sldId id="1238" r:id="rId10"/>
    <p:sldId id="1243" r:id="rId11"/>
    <p:sldId id="1237" r:id="rId12"/>
    <p:sldId id="1240" r:id="rId13"/>
    <p:sldId id="273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F7B62"/>
    <a:srgbClr val="0B6181"/>
    <a:srgbClr val="B6A800"/>
    <a:srgbClr val="B4A600"/>
    <a:srgbClr val="AEA100"/>
    <a:srgbClr val="7F7F7F"/>
    <a:srgbClr val="DE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/>
    <p:restoredTop sz="93210"/>
  </p:normalViewPr>
  <p:slideViewPr>
    <p:cSldViewPr snapToGrid="0">
      <p:cViewPr varScale="1">
        <p:scale>
          <a:sx n="102" d="100"/>
          <a:sy n="102" d="100"/>
        </p:scale>
        <p:origin x="3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62310-63F5-4665-A494-18C5B441D311}" type="datetimeFigureOut">
              <a:rPr lang="en-GB" smtClean="0"/>
              <a:t>15/11/2022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07B62-1817-43B3-83F9-66B9CC905F5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63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tiff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gi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E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43" y="-3578"/>
            <a:ext cx="44471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3CEEEA-D78C-4E74-A22D-29BC8B69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84827"/>
            <a:ext cx="9144000" cy="159803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Presentation Title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04D40-B207-44AD-BC3F-A5A7C5965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04814"/>
            <a:ext cx="9144000" cy="556073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Authors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7B62-9239-41BF-BA0B-68941F5E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04" y="6356349"/>
            <a:ext cx="2743200" cy="365125"/>
          </a:xfrm>
        </p:spPr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pic>
        <p:nvPicPr>
          <p:cNvPr id="8" name="Picture 7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6771780A-C6DD-4FD1-A164-6AEC388CF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03" y="508422"/>
            <a:ext cx="4498993" cy="80330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C5691F4-4915-47C4-AC14-D471574F8C71}"/>
              </a:ext>
            </a:extLst>
          </p:cNvPr>
          <p:cNvGrpSpPr/>
          <p:nvPr userDrawn="1"/>
        </p:nvGrpSpPr>
        <p:grpSpPr>
          <a:xfrm>
            <a:off x="3149719" y="6370868"/>
            <a:ext cx="5892560" cy="400110"/>
            <a:chOff x="3877008" y="6393902"/>
            <a:chExt cx="5892560" cy="400110"/>
          </a:xfrm>
        </p:grpSpPr>
        <p:pic>
          <p:nvPicPr>
            <p:cNvPr id="23" name="Picture 22" descr="A picture containing flower&#10;&#10;Description automatically generated">
              <a:extLst>
                <a:ext uri="{FF2B5EF4-FFF2-40B4-BE49-F238E27FC236}">
                  <a16:creationId xmlns:a16="http://schemas.microsoft.com/office/drawing/2014/main" id="{3FCF0F6E-02FD-4BB4-ABB7-76BC3F100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7008" y="6438815"/>
              <a:ext cx="450399" cy="301017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8A92B0-BB7E-4F92-A12B-E49B10BE8B55}"/>
                </a:ext>
              </a:extLst>
            </p:cNvPr>
            <p:cNvSpPr/>
            <p:nvPr userDrawn="1"/>
          </p:nvSpPr>
          <p:spPr>
            <a:xfrm>
              <a:off x="4327407" y="6393902"/>
              <a:ext cx="54421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This project has received funding from the European Union's Horizon 2020 research and innovation </a:t>
              </a:r>
              <a:r>
                <a:rPr lang="en-US" sz="1000" dirty="0" err="1"/>
                <a:t>programme</a:t>
              </a:r>
              <a:r>
                <a:rPr lang="en-US" sz="1000" dirty="0"/>
                <a:t> under grant agreement No 870743 </a:t>
              </a:r>
              <a:endParaRPr lang="it-IT" sz="1000" dirty="0"/>
            </a:p>
          </p:txBody>
        </p:sp>
      </p:grpSp>
      <p:sp>
        <p:nvSpPr>
          <p:cNvPr id="29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4140634"/>
            <a:ext cx="9144000" cy="48528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Affiliation</a:t>
            </a:r>
            <a:endParaRPr lang="en-GB"/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811248B6-536A-41A8-BAF0-B288781756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767" y="4819508"/>
            <a:ext cx="9144000" cy="48528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err="1"/>
              <a:t>Workpackage</a:t>
            </a:r>
            <a:r>
              <a:rPr lang="en-US"/>
              <a:t> </a:t>
            </a:r>
            <a:r>
              <a:rPr lang="en-US" err="1"/>
              <a:t>WPx,Task</a:t>
            </a:r>
            <a:r>
              <a:rPr lang="en-US"/>
              <a:t> </a:t>
            </a:r>
            <a:r>
              <a:rPr lang="en-US" err="1"/>
              <a:t>Tx.y</a:t>
            </a:r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7F7506-FF38-49CB-853A-0422B707049A}"/>
              </a:ext>
            </a:extLst>
          </p:cNvPr>
          <p:cNvSpPr/>
          <p:nvPr userDrawn="1"/>
        </p:nvSpPr>
        <p:spPr>
          <a:xfrm>
            <a:off x="8938790" y="0"/>
            <a:ext cx="3253209" cy="3757353"/>
          </a:xfrm>
          <a:prstGeom prst="rect">
            <a:avLst/>
          </a:prstGeom>
          <a:blipFill dpi="0" rotWithShape="1">
            <a:blip r:embed="rId5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6607072-B8F7-4D98-966C-45238A064399}"/>
              </a:ext>
            </a:extLst>
          </p:cNvPr>
          <p:cNvGrpSpPr/>
          <p:nvPr userDrawn="1"/>
        </p:nvGrpSpPr>
        <p:grpSpPr>
          <a:xfrm>
            <a:off x="809834" y="5570545"/>
            <a:ext cx="10491674" cy="657842"/>
            <a:chOff x="112233" y="5350883"/>
            <a:chExt cx="11517669" cy="722173"/>
          </a:xfrm>
        </p:grpSpPr>
        <p:pic>
          <p:nvPicPr>
            <p:cNvPr id="15" name="Image 11">
              <a:extLst>
                <a:ext uri="{FF2B5EF4-FFF2-40B4-BE49-F238E27FC236}">
                  <a16:creationId xmlns:a16="http://schemas.microsoft.com/office/drawing/2014/main" id="{B6179832-D923-42B9-AC1F-71831526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3" y="5350883"/>
              <a:ext cx="10917555" cy="72217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500F5B-3741-44A6-A189-EF32ECB01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6051" y="5420054"/>
              <a:ext cx="523851" cy="5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938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96FCE-3C74-43BA-AB10-8179120FC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CDE7D-6CD2-4DE9-AE80-EE999DEF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FCD60-985A-43A0-8A94-7252B478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7" name="Picture 6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E21C5CA8-6CBC-48A4-A163-57CEC117F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832E72B-C20A-467F-B351-AB58E81A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18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8D7C5-E422-4CB5-984A-4A3F0BBA5E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451DE-3316-4845-B17C-F16F0FA0A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4BF7-4E31-441D-8076-7024CECE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E9A5C-3AA9-473A-9580-77824594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7" name="Picture 6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CEB21F81-1621-45F1-B668-904E90F8A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6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Title Slide">
    <p:bg>
      <p:bgPr>
        <a:solidFill>
          <a:srgbClr val="DE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242800" y="0"/>
            <a:ext cx="3949200" cy="45612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3CEEEA-D78C-4E74-A22D-29BC8B69F4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11927"/>
            <a:ext cx="9144000" cy="159803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Presentation Title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04D40-B207-44AD-BC3F-A5A7C5965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44000" cy="6899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and Authors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F7B62-9239-41BF-BA0B-68941F5EE0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04" y="6356349"/>
            <a:ext cx="2743200" cy="365125"/>
          </a:xfrm>
        </p:spPr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pic>
        <p:nvPicPr>
          <p:cNvPr id="8" name="Picture 7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6771780A-C6DD-4FD1-A164-6AEC388CF4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03" y="508422"/>
            <a:ext cx="4498993" cy="803303"/>
          </a:xfrm>
          <a:prstGeom prst="rect">
            <a:avLst/>
          </a:prstGeom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68B200DB-7C0D-46DA-A36A-8E1D645912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65" y="5268326"/>
            <a:ext cx="874946" cy="58852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CAEB745-64AA-43BD-8B45-38A0DEE49E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56" y="5268326"/>
            <a:ext cx="464967" cy="588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5E4DB8-06FE-43A6-A7F7-653182B8AAA0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9" y="5268326"/>
            <a:ext cx="1521066" cy="545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AB7186-A941-492C-8C02-BB2147F034FC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276428" y="5341798"/>
            <a:ext cx="1128395" cy="438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4338B1-FCE4-4E33-A39F-A5AACF8797D4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90" y="5268326"/>
            <a:ext cx="694690" cy="554990"/>
          </a:xfrm>
          <a:prstGeom prst="rect">
            <a:avLst/>
          </a:prstGeom>
          <a:noFill/>
        </p:spPr>
      </p:pic>
      <p:pic>
        <p:nvPicPr>
          <p:cNvPr id="17" name="Image 2" descr="Michael Culture">
            <a:extLst>
              <a:ext uri="{FF2B5EF4-FFF2-40B4-BE49-F238E27FC236}">
                <a16:creationId xmlns:a16="http://schemas.microsoft.com/office/drawing/2014/main" id="{90351521-BA70-4D9B-B48E-FF50F6253D2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041" y="5389853"/>
            <a:ext cx="1445999" cy="36512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CC9810-2655-4DBD-86EF-637908387796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06" y="5343195"/>
            <a:ext cx="703679" cy="438786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293E19-01C4-40C2-B1DD-AD1DC63EF436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78" y="5285463"/>
            <a:ext cx="546924" cy="554251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365998-6113-4F63-B444-7070A900438D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80" y="5143329"/>
            <a:ext cx="600684" cy="838519"/>
          </a:xfrm>
          <a:prstGeom prst="rect">
            <a:avLst/>
          </a:prstGeom>
          <a:noFill/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55E7BB-0888-4059-BD51-5C1D9B1BA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15953" r="4939" b="18631"/>
          <a:stretch/>
        </p:blipFill>
        <p:spPr>
          <a:xfrm>
            <a:off x="4864638" y="5358580"/>
            <a:ext cx="1300758" cy="438785"/>
          </a:xfrm>
          <a:prstGeom prst="rect">
            <a:avLst/>
          </a:prstGeom>
        </p:spPr>
      </p:pic>
      <p:pic>
        <p:nvPicPr>
          <p:cNvPr id="23" name="Picture 22" descr="A picture containing flower&#10;&#10;Description automatically generated">
            <a:extLst>
              <a:ext uri="{FF2B5EF4-FFF2-40B4-BE49-F238E27FC236}">
                <a16:creationId xmlns:a16="http://schemas.microsoft.com/office/drawing/2014/main" id="{3FCF0F6E-02FD-4BB4-ABB7-76BC3F100B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7" y="6311357"/>
            <a:ext cx="671542" cy="4488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A92B0-BB7E-4F92-A12B-E49B10BE8B55}"/>
              </a:ext>
            </a:extLst>
          </p:cNvPr>
          <p:cNvSpPr/>
          <p:nvPr userDrawn="1"/>
        </p:nvSpPr>
        <p:spPr>
          <a:xfrm>
            <a:off x="4189519" y="6310481"/>
            <a:ext cx="5442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/>
              <a:t>This project has received funding from the European Union's Horizon 2020 research and innovation </a:t>
            </a:r>
            <a:r>
              <a:rPr lang="en-US" sz="1200" err="1"/>
              <a:t>programme</a:t>
            </a:r>
            <a:r>
              <a:rPr lang="en-US" sz="1200"/>
              <a:t> under grant agreement No 870743 </a:t>
            </a:r>
            <a:endParaRPr lang="it-IT" sz="1200"/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4343400"/>
            <a:ext cx="9144000" cy="485282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Affiliation</a:t>
            </a:r>
            <a:endParaRPr lang="en-GB"/>
          </a:p>
        </p:txBody>
      </p:sp>
      <p:pic>
        <p:nvPicPr>
          <p:cNvPr id="26" name="Picture 25" descr="Logo, icon&#10;&#10;Description automatically generated">
            <a:extLst>
              <a:ext uri="{FF2B5EF4-FFF2-40B4-BE49-F238E27FC236}">
                <a16:creationId xmlns:a16="http://schemas.microsoft.com/office/drawing/2014/main" id="{2959FB77-F98F-4159-A72E-CDFB8D06DD0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7" y="5217305"/>
            <a:ext cx="710220" cy="7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1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. Section Header">
    <p:bg>
      <p:bgPr>
        <a:solidFill>
          <a:srgbClr val="DE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C692-2737-490C-91AF-33489796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0310-B7C4-43A3-A4E0-9FA90C14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9CA5-9DB2-4991-A570-3C763C94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6D332-287B-4B5D-BA76-5E0E2ADD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7" name="Picture 6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003D6CEF-CD45-4BF9-ABD7-C9069B1A3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242800" y="0"/>
            <a:ext cx="3949200" cy="45612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4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E72B-C20A-467F-B351-AB58E81A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B59C7-851C-49BC-B0AD-E51FFFC0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DFE1E-2C9F-4E9C-9216-A5AFED76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0FF78-765E-406A-9BB4-17BB94201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538" y="44531"/>
            <a:ext cx="2743200" cy="365125"/>
          </a:xfrm>
        </p:spPr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7" name="Picture 6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2E47CB44-A038-4F0B-BCC8-C1DC4CEA2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33" y="6325760"/>
            <a:ext cx="2216246" cy="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75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DEDD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0146" y="-1468453"/>
            <a:ext cx="5971708" cy="92091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19C692-2737-490C-91AF-33489796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B0310-B7C4-43A3-A4E0-9FA90C146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29CA5-9DB2-4991-A570-3C763C94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6D332-287B-4B5D-BA76-5E0E2ADD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7" name="Picture 6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003D6CEF-CD45-4BF9-ABD7-C9069B1A3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3CB5532-52A3-47FE-9EEC-C1082337E602}"/>
              </a:ext>
            </a:extLst>
          </p:cNvPr>
          <p:cNvSpPr/>
          <p:nvPr userDrawn="1"/>
        </p:nvSpPr>
        <p:spPr>
          <a:xfrm>
            <a:off x="8986772" y="0"/>
            <a:ext cx="3205227" cy="3701935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1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BC40-4B1A-4F65-B0DB-F685CBD88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B29F2-890F-4E83-A233-26D4AA5D7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98FEA-4BA9-4A36-8A25-E61E6C2CB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3A0D5-C9F6-4006-AB53-84832B2A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832E72B-C20A-467F-B351-AB58E81A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pic>
        <p:nvPicPr>
          <p:cNvPr id="10" name="Picture 9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003D6CEF-CD45-4BF9-ABD7-C9069B1A3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2960A-AAC5-4D1F-89F2-B2EF8F7D4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4D41E-AD54-4E1A-B143-3345D233C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1F1D7D-CAE2-4407-93A6-A63806734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9EA4C-7BEF-43EB-999A-D6E286D9B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38115-0E6C-4A63-AD13-B65F3911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42AA9-8216-4E7D-8F59-AEDF34E1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10" name="Picture 9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5D87AAF6-C725-4E18-A8A5-E3CEF3C2DF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32E72B-C20A-467F-B351-AB58E81A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05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AB18E-64E5-4D22-A3A7-872ADB53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6D55A-88FF-4E17-AFB4-1E03F5E7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6" name="Picture 5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CFB7DE2F-AF8F-47D6-819C-A559FE51AE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32E72B-C20A-467F-B351-AB58E81A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3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7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1A887F-5E41-4619-8ECD-236032AB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F97E-B2E5-4D6E-8486-ECB6C7DB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5" name="Picture 4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6522C02F-EE26-4FD2-8FA9-552EDEE7B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959E5-9868-4F93-BA41-A325796D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96C9-361D-4613-A18C-D600E6676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BBB01-4883-4B8B-AE84-7B146F515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53131-377B-40ED-B575-0E3462ED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9AA90-9245-4B06-BB77-AA88B30F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8" name="Picture 7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4A8D8294-C76B-43BC-B7F5-1085AEA2A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2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6F598-D6BE-4C5E-9233-01C83243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AA8DA-9E59-4FFD-A88D-4F7A36564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C0B8E-E3EC-4B20-8B9B-248CFA9C8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A9C0F-48FC-4BA9-8425-5F99150A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EA4447-D9A9-4D48-B870-B7EA62219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  <p:pic>
        <p:nvPicPr>
          <p:cNvPr id="8" name="Picture 7" descr="A picture containing light, clock, sitting, dark&#10;&#10;Description automatically generated">
            <a:extLst>
              <a:ext uri="{FF2B5EF4-FFF2-40B4-BE49-F238E27FC236}">
                <a16:creationId xmlns:a16="http://schemas.microsoft.com/office/drawing/2014/main" id="{D5646062-7CAB-4425-83F3-2AB33D20DB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77" y="6325760"/>
            <a:ext cx="2216246" cy="3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106756-5115-4609-AAD5-F829EE328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4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302B1-684A-4B4D-8BD4-EEBB88B77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62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B499D-0AF1-4553-8880-881AC4C8D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221" y="6356350"/>
            <a:ext cx="141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E2877-B822-4FD0-9D89-5E6771C8A0D0}" type="datetimeFigureOut">
              <a:rPr lang="it-IT" smtClean="0"/>
              <a:t>15/11/2022</a:t>
            </a:fld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8BEEC-176C-4B06-9D1E-AEB8FE261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11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8965-8CE5-4FA0-A20B-F1B96E1E59CF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201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2A17-6D0E-4ABA-A3FE-182C23BB5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0964"/>
            <a:ext cx="9144000" cy="1598036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Culturopolis, 17 November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E3400-96B8-467D-BACE-89DAB6338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82512"/>
            <a:ext cx="9144000" cy="556073"/>
          </a:xfrm>
        </p:spPr>
        <p:txBody>
          <a:bodyPr/>
          <a:lstStyle/>
          <a:p>
            <a:r>
              <a:rPr lang="it-IT" dirty="0"/>
              <a:t>Ivo Oosterbeek, Catarina Gomes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309BF-5E69-4A46-A47B-1B515AF4F3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4000" y="4361859"/>
            <a:ext cx="9144000" cy="485282"/>
          </a:xfrm>
        </p:spPr>
        <p:txBody>
          <a:bodyPr/>
          <a:lstStyle/>
          <a:p>
            <a:r>
              <a:rPr lang="it-IT" dirty="0"/>
              <a:t>Mapa das Ideias</a:t>
            </a:r>
          </a:p>
        </p:txBody>
      </p:sp>
    </p:spTree>
    <p:extLst>
      <p:ext uri="{BB962C8B-B14F-4D97-AF65-F5344CB8AC3E}">
        <p14:creationId xmlns:p14="http://schemas.microsoft.com/office/powerpoint/2010/main" val="363641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B8049-BB1E-4496-A664-140E04CC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050" y="193328"/>
            <a:ext cx="3210950" cy="1325563"/>
          </a:xfrm>
        </p:spPr>
        <p:txBody>
          <a:bodyPr/>
          <a:lstStyle/>
          <a:p>
            <a:r>
              <a:rPr lang="en-GB" b="1" dirty="0">
                <a:solidFill>
                  <a:srgbClr val="0B6181"/>
                </a:solidFill>
              </a:rPr>
              <a:t>	Contacts</a:t>
            </a:r>
            <a:endParaRPr lang="en-GB" dirty="0"/>
          </a:p>
        </p:txBody>
      </p:sp>
      <p:pic>
        <p:nvPicPr>
          <p:cNvPr id="10" name="Image 26" descr="Une image contenant personne, table, homme, gens&#10;&#10;Description générée automatiquement">
            <a:extLst>
              <a:ext uri="{FF2B5EF4-FFF2-40B4-BE49-F238E27FC236}">
                <a16:creationId xmlns:a16="http://schemas.microsoft.com/office/drawing/2014/main" id="{BCC00A40-CB13-47F8-9C26-D551504754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982" y="2278505"/>
            <a:ext cx="6497018" cy="4579495"/>
          </a:xfrm>
          <a:prstGeom prst="rect">
            <a:avLst/>
          </a:prstGeom>
        </p:spPr>
      </p:pic>
      <p:sp>
        <p:nvSpPr>
          <p:cNvPr id="11" name="ZoneTexte 1">
            <a:extLst>
              <a:ext uri="{FF2B5EF4-FFF2-40B4-BE49-F238E27FC236}">
                <a16:creationId xmlns:a16="http://schemas.microsoft.com/office/drawing/2014/main" id="{D5DFFBC6-1CCD-42C9-B384-E20D3EA5401F}"/>
              </a:ext>
            </a:extLst>
          </p:cNvPr>
          <p:cNvSpPr txBox="1"/>
          <p:nvPr/>
        </p:nvSpPr>
        <p:spPr>
          <a:xfrm>
            <a:off x="344775" y="2278505"/>
            <a:ext cx="6316876" cy="37025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fr-FR" sz="3600" dirty="0" err="1">
                <a:solidFill>
                  <a:srgbClr val="D7422F"/>
                </a:solidFill>
              </a:rPr>
              <a:t>Follow</a:t>
            </a:r>
            <a:r>
              <a:rPr lang="fr-FR" sz="3600" dirty="0">
                <a:solidFill>
                  <a:srgbClr val="D7422F"/>
                </a:solidFill>
              </a:rPr>
              <a:t> us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	  </a:t>
            </a:r>
            <a:r>
              <a:rPr lang="en-GB" sz="2800" dirty="0"/>
              <a:t>https://memexproject.eu/</a:t>
            </a:r>
          </a:p>
          <a:p>
            <a:endParaRPr lang="en-GB" sz="2800" dirty="0"/>
          </a:p>
          <a:p>
            <a:r>
              <a:rPr lang="en-GB" sz="2800" dirty="0"/>
              <a:t>	  @</a:t>
            </a:r>
            <a:r>
              <a:rPr lang="en-GB" sz="2800" dirty="0" err="1"/>
              <a:t>memexproject</a:t>
            </a:r>
            <a:endParaRPr lang="en-GB" sz="2800" dirty="0"/>
          </a:p>
          <a:p>
            <a:endParaRPr lang="fr-FR" dirty="0"/>
          </a:p>
          <a:p>
            <a:r>
              <a:rPr lang="fr-FR" sz="3600" dirty="0">
                <a:solidFill>
                  <a:srgbClr val="D7422F"/>
                </a:solidFill>
              </a:rPr>
              <a:t>Contact us</a:t>
            </a:r>
          </a:p>
          <a:p>
            <a:r>
              <a:rPr lang="fr-FR" sz="2800" dirty="0"/>
              <a:t>ivo.oosterbeek@mapadasideias.pt</a:t>
            </a:r>
          </a:p>
          <a:p>
            <a:r>
              <a:rPr lang="fr-FR" sz="2800" dirty="0"/>
              <a:t>catarina.gomes@mapadasideias.pt</a:t>
            </a:r>
          </a:p>
          <a:p>
            <a:r>
              <a:rPr lang="fr-FR" sz="2800" dirty="0"/>
              <a:t>alessio.delbue@iit.it</a:t>
            </a:r>
          </a:p>
          <a:p>
            <a:endParaRPr lang="fr-FR" dirty="0"/>
          </a:p>
        </p:txBody>
      </p:sp>
      <p:pic>
        <p:nvPicPr>
          <p:cNvPr id="12" name="Image 8">
            <a:extLst>
              <a:ext uri="{FF2B5EF4-FFF2-40B4-BE49-F238E27FC236}">
                <a16:creationId xmlns:a16="http://schemas.microsoft.com/office/drawing/2014/main" id="{1BEFA64C-E01C-48BD-8065-154A13E44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6" y="3098154"/>
            <a:ext cx="370909" cy="52465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ABF5007-C5C6-42C9-98E7-8CC7D0CFE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0" y="3795698"/>
            <a:ext cx="524656" cy="524656"/>
          </a:xfrm>
          <a:prstGeom prst="rect">
            <a:avLst/>
          </a:prstGeom>
        </p:spPr>
      </p:pic>
      <p:pic>
        <p:nvPicPr>
          <p:cNvPr id="14" name="Image 14">
            <a:extLst>
              <a:ext uri="{FF2B5EF4-FFF2-40B4-BE49-F238E27FC236}">
                <a16:creationId xmlns:a16="http://schemas.microsoft.com/office/drawing/2014/main" id="{2A3E1686-80D8-454D-B02D-DC70CE0525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5" y="3795698"/>
            <a:ext cx="524656" cy="5246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E0F411-9063-43A0-85CD-917BC5F5A1D8}"/>
              </a:ext>
            </a:extLst>
          </p:cNvPr>
          <p:cNvSpPr/>
          <p:nvPr/>
        </p:nvSpPr>
        <p:spPr>
          <a:xfrm>
            <a:off x="3687580" y="1427786"/>
            <a:ext cx="5621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>
                <a:solidFill>
                  <a:srgbClr val="D7422F"/>
                </a:solidFill>
              </a:rPr>
              <a:t>Thank</a:t>
            </a:r>
            <a:r>
              <a:rPr lang="fr-FR" sz="3600" dirty="0">
                <a:solidFill>
                  <a:srgbClr val="D7422F"/>
                </a:solidFill>
              </a:rPr>
              <a:t> </a:t>
            </a:r>
            <a:r>
              <a:rPr lang="fr-FR" sz="3600" dirty="0" err="1">
                <a:solidFill>
                  <a:srgbClr val="D7422F"/>
                </a:solidFill>
              </a:rPr>
              <a:t>you</a:t>
            </a:r>
            <a:r>
              <a:rPr lang="fr-FR" dirty="0">
                <a:solidFill>
                  <a:srgbClr val="D7422F"/>
                </a:solidFill>
              </a:rPr>
              <a:t> </a:t>
            </a:r>
            <a:r>
              <a:rPr lang="fr-FR" sz="3600" dirty="0">
                <a:solidFill>
                  <a:srgbClr val="D7422F"/>
                </a:solidFill>
              </a:rPr>
              <a:t>for </a:t>
            </a:r>
            <a:r>
              <a:rPr lang="fr-FR" sz="3600" dirty="0" err="1">
                <a:solidFill>
                  <a:srgbClr val="D7422F"/>
                </a:solidFill>
              </a:rPr>
              <a:t>your</a:t>
            </a:r>
            <a:r>
              <a:rPr lang="fr-FR" sz="3600" dirty="0">
                <a:solidFill>
                  <a:srgbClr val="D7422F"/>
                </a:solidFill>
              </a:rPr>
              <a:t> attention!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9E201C-8F3A-4595-87F5-546E4F501220}"/>
              </a:ext>
            </a:extLst>
          </p:cNvPr>
          <p:cNvSpPr/>
          <p:nvPr/>
        </p:nvSpPr>
        <p:spPr>
          <a:xfrm>
            <a:off x="9308892" y="1171962"/>
            <a:ext cx="2883107" cy="255824"/>
          </a:xfrm>
          <a:prstGeom prst="rect">
            <a:avLst/>
          </a:prstGeom>
          <a:solidFill>
            <a:srgbClr val="FF7B62"/>
          </a:solidFill>
          <a:ln>
            <a:solidFill>
              <a:srgbClr val="FF7B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6D1840-0BF4-271D-6275-961E04917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7" y="136033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>
                <a:cs typeface="Calibri Light"/>
              </a:rPr>
              <a:t>Building local networks</a:t>
            </a:r>
            <a:endParaRPr lang="it-IT" sz="2800" dirty="0">
              <a:cs typeface="Calibri Light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E711EF1-C689-D638-3AC0-E0D7E973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" t="21186" r="341" b="36908"/>
          <a:stretch/>
        </p:blipFill>
        <p:spPr>
          <a:xfrm>
            <a:off x="773001" y="-1"/>
            <a:ext cx="10689990" cy="600099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DA93769-E718-94E7-D664-CE5CDF168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9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App development and co-design</a:t>
            </a:r>
            <a:endParaRPr lang="it-IT" sz="2800" dirty="0">
              <a:cs typeface="Calibri Light"/>
            </a:endParaRPr>
          </a:p>
        </p:txBody>
      </p:sp>
      <p:pic>
        <p:nvPicPr>
          <p:cNvPr id="11" name="Imagem 10" descr="Uma imagem com texto, pessoa, pessoas&#10;&#10;Descrição gerada automaticamente">
            <a:extLst>
              <a:ext uri="{FF2B5EF4-FFF2-40B4-BE49-F238E27FC236}">
                <a16:creationId xmlns:a16="http://schemas.microsoft.com/office/drawing/2014/main" id="{396116B2-D2D0-FB3B-2ECB-23013AB8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1" b="12911"/>
          <a:stretch/>
        </p:blipFill>
        <p:spPr>
          <a:xfrm>
            <a:off x="773001" y="0"/>
            <a:ext cx="10689990" cy="6000994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37EC19B-324E-AF3D-256F-7EDF0BF4D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Pilot mobilization</a:t>
            </a:r>
            <a:endParaRPr lang="it-IT" sz="2800" dirty="0">
              <a:cs typeface="Calibri Light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632E4C-4D17-84F4-C951-9AAB9C8F1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" t="1305" r="1728" b="1984"/>
          <a:stretch/>
        </p:blipFill>
        <p:spPr>
          <a:xfrm>
            <a:off x="770901" y="0"/>
            <a:ext cx="10692090" cy="600099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59C94CA-5CFA-A570-5537-8261A3277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6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Storytelling workshops</a:t>
            </a:r>
            <a:endParaRPr lang="it-IT" sz="2800" dirty="0">
              <a:cs typeface="Calibri Light"/>
            </a:endParaRPr>
          </a:p>
        </p:txBody>
      </p:sp>
      <p:pic>
        <p:nvPicPr>
          <p:cNvPr id="4" name="Imagem 3" descr="Uma imagem com exterior, céu, rua, caminho&#10;&#10;Descrição gerada automaticamente">
            <a:extLst>
              <a:ext uri="{FF2B5EF4-FFF2-40B4-BE49-F238E27FC236}">
                <a16:creationId xmlns:a16="http://schemas.microsoft.com/office/drawing/2014/main" id="{E01FABEE-44D2-2A60-AAE6-C398856FF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4696" r="5" b="10318"/>
          <a:stretch/>
        </p:blipFill>
        <p:spPr>
          <a:xfrm>
            <a:off x="770901" y="0"/>
            <a:ext cx="10692090" cy="60143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870942-0D18-D3E2-8F03-D10773CD0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6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Workshop results</a:t>
            </a:r>
            <a:endParaRPr lang="it-IT" sz="2800" dirty="0">
              <a:cs typeface="Calibri Light"/>
            </a:endParaRPr>
          </a:p>
        </p:txBody>
      </p:sp>
      <p:pic>
        <p:nvPicPr>
          <p:cNvPr id="3" name="Imagem 2" descr="Uma imagem com texto, palavras cruzadas&#10;&#10;Descrição gerada automaticamente">
            <a:extLst>
              <a:ext uri="{FF2B5EF4-FFF2-40B4-BE49-F238E27FC236}">
                <a16:creationId xmlns:a16="http://schemas.microsoft.com/office/drawing/2014/main" id="{BE0F2ECF-0879-8EDC-9F2F-71A18B5ED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t="3704" r="81" b="21451"/>
          <a:stretch/>
        </p:blipFill>
        <p:spPr>
          <a:xfrm>
            <a:off x="770902" y="-9425"/>
            <a:ext cx="10692089" cy="60143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015196-4906-C489-EE07-CEBC4C5E2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9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Using the MEMEX App</a:t>
            </a:r>
            <a:endParaRPr lang="it-IT" sz="2800" dirty="0">
              <a:cs typeface="Calibri Light"/>
            </a:endParaRPr>
          </a:p>
        </p:txBody>
      </p:sp>
      <p:pic>
        <p:nvPicPr>
          <p:cNvPr id="4" name="Imagem 3" descr="Uma imagem com texto, interior, pessoa, computador&#10;&#10;Descrição gerada automaticamente">
            <a:extLst>
              <a:ext uri="{FF2B5EF4-FFF2-40B4-BE49-F238E27FC236}">
                <a16:creationId xmlns:a16="http://schemas.microsoft.com/office/drawing/2014/main" id="{30B40884-EE63-F67C-A7A6-387EE6484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4" y="0"/>
            <a:ext cx="10700470" cy="601901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9D0160-B127-3452-4AAA-BE23F3DE7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texto&#10;&#10;Descrição gerada automaticamente">
            <a:extLst>
              <a:ext uri="{FF2B5EF4-FFF2-40B4-BE49-F238E27FC236}">
                <a16:creationId xmlns:a16="http://schemas.microsoft.com/office/drawing/2014/main" id="{EFF5D885-E11A-3D4B-1CD8-7E91F5E62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t="13443" b="11605"/>
          <a:stretch/>
        </p:blipFill>
        <p:spPr>
          <a:xfrm>
            <a:off x="758334" y="0"/>
            <a:ext cx="10675332" cy="600487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Community outreach and exhibition</a:t>
            </a:r>
            <a:endParaRPr lang="it-IT" sz="2800" dirty="0">
              <a:cs typeface="Calibri Ligh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F5215E-AD8C-DB97-D29D-0CD0D2C9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01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2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7768853-DD34-4AD7-C121-E033DC5F6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6004" y="6287678"/>
            <a:ext cx="6768446" cy="468988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3600" dirty="0"/>
              <a:t>Community outreach and exhibition</a:t>
            </a:r>
            <a:endParaRPr lang="it-IT" sz="2800" dirty="0">
              <a:cs typeface="Calibri Light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964AAB-9584-F723-DF20-3C354C750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0" r="762" b="3040"/>
          <a:stretch/>
        </p:blipFill>
        <p:spPr>
          <a:xfrm>
            <a:off x="1601742" y="0"/>
            <a:ext cx="8988516" cy="600487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EFDDEB7-0CA2-6A0D-9964-8FF634207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42" y="6076761"/>
            <a:ext cx="784352" cy="7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20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EF93DF8ED6CE14A8BB4FDDD00DCA72E" ma:contentTypeVersion="39" ma:contentTypeDescription="Creare un nuovo documento." ma:contentTypeScope="" ma:versionID="b1fd36e5ad8b84cd347c915bb4b2464d">
  <xsd:schema xmlns:xsd="http://www.w3.org/2001/XMLSchema" xmlns:xs="http://www.w3.org/2001/XMLSchema" xmlns:p="http://schemas.microsoft.com/office/2006/metadata/properties" xmlns:ns1="http://schemas.microsoft.com/sharepoint/v3" xmlns:ns2="f191c4d9-72f9-4107-9728-c53f15537025" xmlns:ns3="1266ba6f-cc25-4234-891e-e5f93073d421" targetNamespace="http://schemas.microsoft.com/office/2006/metadata/properties" ma:root="true" ma:fieldsID="a2745f867d77d28e3be156c4999ad307" ns1:_="" ns2:_="" ns3:_="">
    <xsd:import namespace="http://schemas.microsoft.com/sharepoint/v3"/>
    <xsd:import namespace="f191c4d9-72f9-4107-9728-c53f15537025"/>
    <xsd:import namespace="1266ba6f-cc25-4234-891e-e5f93073d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Teams_Channel_Section_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Proprietà criteri di conformità unificati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Azione interfaccia utente criteri di conformità unificat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1c4d9-72f9-4107-9728-c53f155370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9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4" nillable="true" ma:taxonomy="true" ma:internalName="lcf76f155ced4ddcb4097134ff3c332f" ma:taxonomyFieldName="MediaServiceImageTags" ma:displayName="Tag immagine" ma:readOnly="false" ma:fieldId="{5cf76f15-5ced-4ddc-b409-7134ff3c332f}" ma:taxonomyMulti="true" ma:sspId="25a95c65-fb33-4e31-b9d8-3a7e0dd05d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a6f-cc25-4234-891e-e5f93073d421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45" nillable="true" ma:displayName="Taxonomy Catch All Column" ma:hidden="true" ma:list="{2c79b44d-3b66-4a97-b1ec-30e97313d0aa}" ma:internalName="TaxCatchAll" ma:showField="CatchAllData" ma:web="1266ba6f-cc25-4234-891e-e5f93073d4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eamsChannelId xmlns="f191c4d9-72f9-4107-9728-c53f15537025" xsi:nil="true"/>
    <Invited_Leaders xmlns="f191c4d9-72f9-4107-9728-c53f15537025" xsi:nil="true"/>
    <FolderType xmlns="f191c4d9-72f9-4107-9728-c53f15537025" xsi:nil="true"/>
    <CultureName xmlns="f191c4d9-72f9-4107-9728-c53f15537025" xsi:nil="true"/>
    <Leaders xmlns="f191c4d9-72f9-4107-9728-c53f15537025">
      <UserInfo>
        <DisplayName/>
        <AccountId xsi:nil="true"/>
        <AccountType/>
      </UserInfo>
    </Leaders>
    <Is_Collaboration_Space_Locked xmlns="f191c4d9-72f9-4107-9728-c53f15537025" xsi:nil="true"/>
    <LMS_Mappings xmlns="f191c4d9-72f9-4107-9728-c53f15537025" xsi:nil="true"/>
    <NotebookType xmlns="f191c4d9-72f9-4107-9728-c53f15537025" xsi:nil="true"/>
    <Distribution_Groups xmlns="f191c4d9-72f9-4107-9728-c53f15537025" xsi:nil="true"/>
    <Templates xmlns="f191c4d9-72f9-4107-9728-c53f15537025" xsi:nil="true"/>
    <Has_Leaders_Only_SectionGroup xmlns="f191c4d9-72f9-4107-9728-c53f15537025" xsi:nil="true"/>
    <AppVersion xmlns="f191c4d9-72f9-4107-9728-c53f15537025" xsi:nil="true"/>
    <IsNotebookLocked xmlns="f191c4d9-72f9-4107-9728-c53f15537025" xsi:nil="true"/>
    <Owner xmlns="f191c4d9-72f9-4107-9728-c53f15537025">
      <UserInfo>
        <DisplayName/>
        <AccountId xsi:nil="true"/>
        <AccountType/>
      </UserInfo>
    </Owner>
    <Math_Settings xmlns="f191c4d9-72f9-4107-9728-c53f15537025" xsi:nil="true"/>
    <Member_Groups xmlns="f191c4d9-72f9-4107-9728-c53f15537025">
      <UserInfo>
        <DisplayName/>
        <AccountId xsi:nil="true"/>
        <AccountType/>
      </UserInfo>
    </Member_Groups>
    <Invited_Members xmlns="f191c4d9-72f9-4107-9728-c53f15537025" xsi:nil="true"/>
    <Members xmlns="f191c4d9-72f9-4107-9728-c53f15537025">
      <UserInfo>
        <DisplayName/>
        <AccountId xsi:nil="true"/>
        <AccountType/>
      </UserInfo>
    </Members>
    <DefaultSectionNames xmlns="f191c4d9-72f9-4107-9728-c53f15537025" xsi:nil="true"/>
    <Self_Registration_Enabled xmlns="f191c4d9-72f9-4107-9728-c53f15537025" xsi:nil="true"/>
    <Teams_Channel_Section_Location xmlns="f191c4d9-72f9-4107-9728-c53f15537025" xsi:nil="true"/>
    <lcf76f155ced4ddcb4097134ff3c332f xmlns="f191c4d9-72f9-4107-9728-c53f15537025">
      <Terms xmlns="http://schemas.microsoft.com/office/infopath/2007/PartnerControls"/>
    </lcf76f155ced4ddcb4097134ff3c332f>
    <TaxCatchAll xmlns="1266ba6f-cc25-4234-891e-e5f93073d421" xsi:nil="true"/>
  </documentManagement>
</p:properties>
</file>

<file path=customXml/itemProps1.xml><?xml version="1.0" encoding="utf-8"?>
<ds:datastoreItem xmlns:ds="http://schemas.openxmlformats.org/officeDocument/2006/customXml" ds:itemID="{07D142AD-0B38-45B3-961B-27FAC7A80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191c4d9-72f9-4107-9728-c53f15537025"/>
    <ds:schemaRef ds:uri="1266ba6f-cc25-4234-891e-e5f93073d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1D65A3-BBFE-4660-8712-EE4A57FC4A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D240D7-46BB-4396-B2BA-A72E0FF01491}">
  <ds:schemaRefs>
    <ds:schemaRef ds:uri="http://schemas.microsoft.com/office/2006/documentManagement/types"/>
    <ds:schemaRef ds:uri="http://purl.org/dc/dcmitype/"/>
    <ds:schemaRef ds:uri="f191c4d9-72f9-4107-9728-c53f15537025"/>
    <ds:schemaRef ds:uri="1266ba6f-cc25-4234-891e-e5f93073d421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84</Words>
  <Application>Microsoft Office PowerPoint</Application>
  <PresentationFormat>Ecrã Panorâmico</PresentationFormat>
  <Paragraphs>22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Culturopolis, 17 November 2022</vt:lpstr>
      <vt:lpstr>Building local networks</vt:lpstr>
      <vt:lpstr>App development and co-design</vt:lpstr>
      <vt:lpstr>Pilot mobilization</vt:lpstr>
      <vt:lpstr>Storytelling workshops</vt:lpstr>
      <vt:lpstr>Workshop results</vt:lpstr>
      <vt:lpstr>Using the MEMEX App</vt:lpstr>
      <vt:lpstr>Community outreach and exhibition</vt:lpstr>
      <vt:lpstr>Community outreach and exhibition</vt:lpstr>
      <vt:lpstr>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Alessio Del Bue</dc:creator>
  <cp:lastModifiedBy>Ivo Oosterbeek</cp:lastModifiedBy>
  <cp:revision>53</cp:revision>
  <dcterms:created xsi:type="dcterms:W3CDTF">2019-12-10T18:24:49Z</dcterms:created>
  <dcterms:modified xsi:type="dcterms:W3CDTF">2022-11-15T11:43:31Z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0x010100CEF93DF8ED6CE14A8BB4FDDD00DCA72E</vt:lpwstr>
  </property>
</Properties>
</file>