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0" r:id="rId2"/>
    <p:sldId id="275" r:id="rId3"/>
    <p:sldId id="286" r:id="rId4"/>
    <p:sldId id="271" r:id="rId5"/>
    <p:sldId id="288" r:id="rId6"/>
    <p:sldId id="289" r:id="rId7"/>
    <p:sldId id="292" r:id="rId8"/>
    <p:sldId id="311" r:id="rId9"/>
    <p:sldId id="314" r:id="rId10"/>
    <p:sldId id="310" r:id="rId11"/>
    <p:sldId id="315" r:id="rId12"/>
    <p:sldId id="317" r:id="rId13"/>
    <p:sldId id="318" r:id="rId14"/>
    <p:sldId id="319" r:id="rId15"/>
    <p:sldId id="320" r:id="rId1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EA5"/>
    <a:srgbClr val="E747B5"/>
    <a:srgbClr val="6BC0DB"/>
    <a:srgbClr val="D64E38"/>
    <a:srgbClr val="E18E4B"/>
    <a:srgbClr val="6BC0D9"/>
    <a:srgbClr val="FF9B5A"/>
    <a:srgbClr val="5699AE"/>
    <a:srgbClr val="97D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25" autoAdjust="0"/>
    <p:restoredTop sz="86388" autoAdjust="0"/>
  </p:normalViewPr>
  <p:slideViewPr>
    <p:cSldViewPr snapToGrid="0" snapToObjects="1" showGuides="1">
      <p:cViewPr varScale="1">
        <p:scale>
          <a:sx n="57" d="100"/>
          <a:sy n="57" d="100"/>
        </p:scale>
        <p:origin x="1476" y="52"/>
      </p:cViewPr>
      <p:guideLst>
        <p:guide orient="horz" pos="1275"/>
        <p:guide pos="816"/>
      </p:guideLst>
    </p:cSldViewPr>
  </p:slideViewPr>
  <p:outlineViewPr>
    <p:cViewPr>
      <p:scale>
        <a:sx n="33" d="100"/>
        <a:sy n="33" d="100"/>
      </p:scale>
      <p:origin x="0" y="-191176"/>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8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628B2-D8FF-064F-8D87-F91C57770FA0}" type="datetimeFigureOut">
              <a:rPr lang="es-ES_tradnl" smtClean="0"/>
              <a:t>10/11/2022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0EC54-AC52-DA4B-88CF-FAEE4673B0A6}" type="slidenum">
              <a:rPr lang="es-ES_tradnl" smtClean="0"/>
              <a:t>‹#›</a:t>
            </a:fld>
            <a:endParaRPr lang="es-ES_tradnl"/>
          </a:p>
        </p:txBody>
      </p:sp>
    </p:spTree>
    <p:extLst>
      <p:ext uri="{BB962C8B-B14F-4D97-AF65-F5344CB8AC3E}">
        <p14:creationId xmlns:p14="http://schemas.microsoft.com/office/powerpoint/2010/main" val="44639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A240EC54-AC52-DA4B-88CF-FAEE4673B0A6}" type="slidenum">
              <a:rPr lang="es-ES_tradnl" smtClean="0"/>
              <a:t>6</a:t>
            </a:fld>
            <a:endParaRPr lang="es-ES_tradnl"/>
          </a:p>
        </p:txBody>
      </p:sp>
    </p:spTree>
    <p:extLst>
      <p:ext uri="{BB962C8B-B14F-4D97-AF65-F5344CB8AC3E}">
        <p14:creationId xmlns:p14="http://schemas.microsoft.com/office/powerpoint/2010/main" val="13796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A240EC54-AC52-DA4B-88CF-FAEE4673B0A6}" type="slidenum">
              <a:rPr lang="es-ES_tradnl" smtClean="0"/>
              <a:t>10</a:t>
            </a:fld>
            <a:endParaRPr lang="es-ES_tradnl"/>
          </a:p>
        </p:txBody>
      </p:sp>
    </p:spTree>
    <p:extLst>
      <p:ext uri="{BB962C8B-B14F-4D97-AF65-F5344CB8AC3E}">
        <p14:creationId xmlns:p14="http://schemas.microsoft.com/office/powerpoint/2010/main" val="215032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C54-AC52-DA4B-88CF-FAEE4673B0A6}"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6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A240EC54-AC52-DA4B-88CF-FAEE4673B0A6}" type="slidenum">
              <a:rPr lang="es-ES_tradnl" smtClean="0"/>
              <a:t>13</a:t>
            </a:fld>
            <a:endParaRPr lang="es-ES_tradnl"/>
          </a:p>
        </p:txBody>
      </p:sp>
    </p:spTree>
    <p:extLst>
      <p:ext uri="{BB962C8B-B14F-4D97-AF65-F5344CB8AC3E}">
        <p14:creationId xmlns:p14="http://schemas.microsoft.com/office/powerpoint/2010/main" val="336269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C54-AC52-DA4B-88CF-FAEE4673B0A6}"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72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0EC54-AC52-DA4B-88CF-FAEE4673B0A6}"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71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6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colum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50823"/>
            <a:ext cx="10515600" cy="808119"/>
          </a:xfrm>
          <a:prstGeom prst="rect">
            <a:avLst/>
          </a:prstGeom>
        </p:spPr>
        <p:txBody>
          <a:bodyPr/>
          <a:lstStyle>
            <a:lvl1pPr>
              <a:defRPr/>
            </a:lvl1pPr>
          </a:lstStyle>
          <a:p>
            <a:r>
              <a:rPr lang="ca-ES" noProof="0" dirty="0"/>
              <a:t>Feu clic per modificar l’estil del títol del patró</a:t>
            </a:r>
            <a:endParaRPr lang="en-US" dirty="0"/>
          </a:p>
        </p:txBody>
      </p:sp>
      <p:sp>
        <p:nvSpPr>
          <p:cNvPr id="5" name="Content Placeholder 2">
            <a:extLst>
              <a:ext uri="{FF2B5EF4-FFF2-40B4-BE49-F238E27FC236}">
                <a16:creationId xmlns:a16="http://schemas.microsoft.com/office/drawing/2014/main" id="{9779DDDB-748F-4F46-925A-BACA654AFF14}"/>
              </a:ext>
            </a:extLst>
          </p:cNvPr>
          <p:cNvSpPr>
            <a:spLocks noGrp="1"/>
          </p:cNvSpPr>
          <p:nvPr>
            <p:ph sz="half" idx="10" hasCustomPrompt="1"/>
          </p:nvPr>
        </p:nvSpPr>
        <p:spPr>
          <a:xfrm>
            <a:off x="838200" y="1783097"/>
            <a:ext cx="5181600" cy="4351338"/>
          </a:xfrm>
          <a:prstGeom prst="rect">
            <a:avLst/>
          </a:prstGeom>
        </p:spPr>
        <p:txBody>
          <a:bodyPr>
            <a:normAutofit/>
          </a:bodyPr>
          <a:lstStyle>
            <a:lvl1pPr marL="228600" indent="-228600">
              <a:lnSpc>
                <a:spcPct val="150000"/>
              </a:lnSpc>
              <a:buClr>
                <a:srgbClr val="018EA5"/>
              </a:buClr>
              <a:buFontTx/>
              <a:buBlip>
                <a:blip r:embed="rId2"/>
              </a:buBlip>
              <a:defRPr sz="1600"/>
            </a:lvl1pPr>
            <a:lvl2pPr>
              <a:defRPr/>
            </a:lvl2pPr>
          </a:lstStyle>
          <a:p>
            <a:pPr lvl="0"/>
            <a:r>
              <a:rPr lang="ca-ES" noProof="0" dirty="0"/>
              <a:t>Feu clic per modificar els estils de text del patró</a:t>
            </a:r>
          </a:p>
        </p:txBody>
      </p:sp>
      <p:sp>
        <p:nvSpPr>
          <p:cNvPr id="6" name="Content Placeholder 2">
            <a:extLst>
              <a:ext uri="{FF2B5EF4-FFF2-40B4-BE49-F238E27FC236}">
                <a16:creationId xmlns:a16="http://schemas.microsoft.com/office/drawing/2014/main" id="{A5858EDE-EC8E-1E44-AE9B-4C4DF630CD14}"/>
              </a:ext>
            </a:extLst>
          </p:cNvPr>
          <p:cNvSpPr>
            <a:spLocks noGrp="1"/>
          </p:cNvSpPr>
          <p:nvPr>
            <p:ph sz="half" idx="11" hasCustomPrompt="1"/>
          </p:nvPr>
        </p:nvSpPr>
        <p:spPr>
          <a:xfrm>
            <a:off x="6172200" y="1783097"/>
            <a:ext cx="5181600" cy="4351338"/>
          </a:xfrm>
          <a:prstGeom prst="rect">
            <a:avLst/>
          </a:prstGeom>
        </p:spPr>
        <p:txBody>
          <a:bodyPr>
            <a:normAutofit/>
          </a:bodyPr>
          <a:lstStyle>
            <a:lvl1pPr marL="228600" indent="-228600">
              <a:lnSpc>
                <a:spcPct val="150000"/>
              </a:lnSpc>
              <a:buClr>
                <a:srgbClr val="018EA5"/>
              </a:buClr>
              <a:buFontTx/>
              <a:buBlip>
                <a:blip r:embed="rId2"/>
              </a:buBlip>
              <a:defRPr sz="1600"/>
            </a:lvl1pPr>
            <a:lvl2pPr>
              <a:defRPr/>
            </a:lvl2pPr>
          </a:lstStyle>
          <a:p>
            <a:pPr lvl="0"/>
            <a:r>
              <a:rPr lang="ca-ES" noProof="0" dirty="0"/>
              <a:t>Feu clic per modificar els estils de text del patró</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ol llar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8308"/>
            <a:ext cx="10515600" cy="808119"/>
          </a:xfrm>
          <a:prstGeom prst="rect">
            <a:avLst/>
          </a:prstGeom>
        </p:spPr>
        <p:txBody>
          <a:bodyPr/>
          <a:lstStyle>
            <a:lvl1pPr>
              <a:defRPr/>
            </a:lvl1pPr>
          </a:lstStyle>
          <a:p>
            <a:r>
              <a:rPr lang="ca-ES" noProof="0" dirty="0"/>
              <a:t>Feu clic per modificar l’estil del títol del patró</a:t>
            </a:r>
            <a:br>
              <a:rPr lang="ca-ES" noProof="0" dirty="0"/>
            </a:br>
            <a:r>
              <a:rPr lang="ca-ES" dirty="0"/>
              <a:t>títol llarg de dues línies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B7B6C-7124-5C40-88CF-88A1B0979554}"/>
              </a:ext>
            </a:extLst>
          </p:cNvPr>
          <p:cNvSpPr>
            <a:spLocks noGrp="1"/>
          </p:cNvSpPr>
          <p:nvPr>
            <p:ph type="title"/>
          </p:nvPr>
        </p:nvSpPr>
        <p:spPr>
          <a:xfrm>
            <a:off x="838200" y="250823"/>
            <a:ext cx="10515600" cy="808119"/>
          </a:xfrm>
          <a:prstGeom prst="rect">
            <a:avLst/>
          </a:prstGeom>
        </p:spPr>
        <p:txBody>
          <a:bodyPr/>
          <a:lstStyle/>
          <a:p>
            <a:r>
              <a:rPr lang="es-ES"/>
              <a:t>Haga clic para modificar el estilo de título del patrón</a:t>
            </a:r>
          </a:p>
        </p:txBody>
      </p:sp>
      <p:sp>
        <p:nvSpPr>
          <p:cNvPr id="4" name="Rectángulo 3">
            <a:extLst>
              <a:ext uri="{FF2B5EF4-FFF2-40B4-BE49-F238E27FC236}">
                <a16:creationId xmlns:a16="http://schemas.microsoft.com/office/drawing/2014/main" id="{BF5C89C5-CA48-CE41-8DB1-3CCCA39BE38A}"/>
              </a:ext>
            </a:extLst>
          </p:cNvPr>
          <p:cNvSpPr/>
          <p:nvPr userDrawn="1"/>
        </p:nvSpPr>
        <p:spPr>
          <a:xfrm>
            <a:off x="11507787" y="1382713"/>
            <a:ext cx="684213" cy="5040312"/>
          </a:xfrm>
          <a:prstGeom prst="rect">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a:t>  </a:t>
            </a:r>
          </a:p>
        </p:txBody>
      </p:sp>
      <p:sp>
        <p:nvSpPr>
          <p:cNvPr id="5" name="Rectángulo 4">
            <a:extLst>
              <a:ext uri="{FF2B5EF4-FFF2-40B4-BE49-F238E27FC236}">
                <a16:creationId xmlns:a16="http://schemas.microsoft.com/office/drawing/2014/main" id="{69A3F0AF-9276-8D44-8AEE-2AD92BA7A22B}"/>
              </a:ext>
            </a:extLst>
          </p:cNvPr>
          <p:cNvSpPr/>
          <p:nvPr userDrawn="1"/>
        </p:nvSpPr>
        <p:spPr>
          <a:xfrm>
            <a:off x="4762" y="1382713"/>
            <a:ext cx="717550" cy="5040312"/>
          </a:xfrm>
          <a:prstGeom prst="rect">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a:t>  </a:t>
            </a:r>
          </a:p>
        </p:txBody>
      </p:sp>
    </p:spTree>
    <p:extLst>
      <p:ext uri="{BB962C8B-B14F-4D97-AF65-F5344CB8AC3E}">
        <p14:creationId xmlns:p14="http://schemas.microsoft.com/office/powerpoint/2010/main" val="363055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or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diap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233362"/>
            <a:ext cx="10363200" cy="670718"/>
          </a:xfrm>
          <a:prstGeom prst="rect">
            <a:avLst/>
          </a:prstGeom>
        </p:spPr>
        <p:txBody>
          <a:bodyPr anchor="b">
            <a:normAutofit/>
          </a:bodyPr>
          <a:lstStyle>
            <a:lvl1pPr algn="ctr">
              <a:defRPr sz="2900"/>
            </a:lvl1pPr>
          </a:lstStyle>
          <a:p>
            <a:r>
              <a:rPr lang="ca-ES" noProof="0" dirty="0"/>
              <a:t>Feu clic per modificar l’estil de títol del patró</a:t>
            </a:r>
          </a:p>
        </p:txBody>
      </p:sp>
      <p:sp>
        <p:nvSpPr>
          <p:cNvPr id="8" name="Rectángulo 7"/>
          <p:cNvSpPr/>
          <p:nvPr userDrawn="1"/>
        </p:nvSpPr>
        <p:spPr>
          <a:xfrm flipV="1">
            <a:off x="1" y="1379537"/>
            <a:ext cx="12204700" cy="174307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ca-ES" altLang="es-ES_tradnl" sz="1300" noProof="0">
              <a:solidFill>
                <a:srgbClr val="000000"/>
              </a:solidFill>
              <a:ea typeface="Arial" charset="0"/>
              <a:cs typeface="Arial" charset="0"/>
            </a:endParaRPr>
          </a:p>
        </p:txBody>
      </p:sp>
      <p:sp>
        <p:nvSpPr>
          <p:cNvPr id="11" name="Triángulo rectángulo 10"/>
          <p:cNvSpPr/>
          <p:nvPr userDrawn="1"/>
        </p:nvSpPr>
        <p:spPr>
          <a:xfrm rot="18880531" flipH="1">
            <a:off x="961222" y="3472990"/>
            <a:ext cx="106054" cy="141019"/>
          </a:xfrm>
          <a:prstGeom prst="rtTriangle">
            <a:avLst/>
          </a:prstGeom>
          <a:solidFill>
            <a:srgbClr val="F3D387"/>
          </a:solidFill>
          <a:ln>
            <a:noFill/>
          </a:ln>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a-ES" sz="1800" noProof="0"/>
          </a:p>
        </p:txBody>
      </p:sp>
      <p:sp>
        <p:nvSpPr>
          <p:cNvPr id="15" name="Text Placeholder 2"/>
          <p:cNvSpPr>
            <a:spLocks noGrp="1"/>
          </p:cNvSpPr>
          <p:nvPr>
            <p:ph idx="11" hasCustomPrompt="1"/>
          </p:nvPr>
        </p:nvSpPr>
        <p:spPr>
          <a:xfrm>
            <a:off x="838200" y="6226503"/>
            <a:ext cx="10515600" cy="226691"/>
          </a:xfrm>
          <a:prstGeom prst="rect">
            <a:avLst/>
          </a:prstGeom>
        </p:spPr>
        <p:txBody>
          <a:bodyPr vert="horz" lIns="91440" tIns="45720" rIns="91440" bIns="45720" rtlCol="0">
            <a:normAutofit/>
          </a:bodyPr>
          <a:lstStyle>
            <a:lvl1pPr marL="0" indent="0">
              <a:buNone/>
              <a:defRPr sz="700"/>
            </a:lvl1pPr>
            <a:lvl2pPr marL="457200" indent="0">
              <a:buFont typeface="Arial" charset="0"/>
              <a:buNone/>
              <a:defRPr sz="700"/>
            </a:lvl2pPr>
          </a:lstStyle>
          <a:p>
            <a:pPr lvl="0"/>
            <a:r>
              <a:rPr lang="ca-ES" noProof="0" dirty="0"/>
              <a:t>Cites: Open </a:t>
            </a:r>
            <a:r>
              <a:rPr lang="ca-ES" noProof="0" dirty="0" err="1"/>
              <a:t>Sanscos</a:t>
            </a:r>
            <a:r>
              <a:rPr lang="ca-ES" noProof="0" dirty="0"/>
              <a:t> 7</a:t>
            </a:r>
          </a:p>
        </p:txBody>
      </p:sp>
      <p:sp>
        <p:nvSpPr>
          <p:cNvPr id="12" name="Text Placeholder 2">
            <a:extLst>
              <a:ext uri="{FF2B5EF4-FFF2-40B4-BE49-F238E27FC236}">
                <a16:creationId xmlns:a16="http://schemas.microsoft.com/office/drawing/2014/main" id="{90486333-5BFE-A049-9D71-601406013604}"/>
              </a:ext>
            </a:extLst>
          </p:cNvPr>
          <p:cNvSpPr>
            <a:spLocks noGrp="1"/>
          </p:cNvSpPr>
          <p:nvPr>
            <p:ph idx="12" hasCustomPrompt="1"/>
          </p:nvPr>
        </p:nvSpPr>
        <p:spPr>
          <a:xfrm>
            <a:off x="838200" y="1825625"/>
            <a:ext cx="7886700" cy="1187739"/>
          </a:xfrm>
          <a:prstGeom prst="rect">
            <a:avLst/>
          </a:prstGeom>
        </p:spPr>
        <p:txBody>
          <a:bodyPr vert="horz" lIns="91440" tIns="45720" rIns="91440" bIns="45720" rtlCol="0">
            <a:normAutofit/>
          </a:bodyPr>
          <a:lstStyle>
            <a:lvl1pPr>
              <a:buClr>
                <a:srgbClr val="018EA5"/>
              </a:buClr>
              <a:defRPr sz="1600"/>
            </a:lvl1pPr>
            <a:lvl2pPr>
              <a:defRPr sz="1400"/>
            </a:lvl2pPr>
          </a:lstStyle>
          <a:p>
            <a:pPr lvl="0"/>
            <a:r>
              <a:rPr lang="ca-ES" noProof="0" dirty="0"/>
              <a:t>Feu clic per modificar els estils de text del patró</a:t>
            </a:r>
          </a:p>
          <a:p>
            <a:pPr lvl="1"/>
            <a:r>
              <a:rPr lang="ca-ES" noProof="0" dirty="0"/>
              <a:t>Segon nivell</a:t>
            </a:r>
          </a:p>
        </p:txBody>
      </p:sp>
      <p:sp>
        <p:nvSpPr>
          <p:cNvPr id="13" name="Text Placeholder 2">
            <a:extLst>
              <a:ext uri="{FF2B5EF4-FFF2-40B4-BE49-F238E27FC236}">
                <a16:creationId xmlns:a16="http://schemas.microsoft.com/office/drawing/2014/main" id="{7B15065C-577B-534D-94B8-765C860B7577}"/>
              </a:ext>
            </a:extLst>
          </p:cNvPr>
          <p:cNvSpPr>
            <a:spLocks noGrp="1"/>
          </p:cNvSpPr>
          <p:nvPr>
            <p:ph idx="10" hasCustomPrompt="1"/>
          </p:nvPr>
        </p:nvSpPr>
        <p:spPr>
          <a:xfrm>
            <a:off x="1101672" y="3394173"/>
            <a:ext cx="7679775" cy="1187739"/>
          </a:xfrm>
          <a:prstGeom prst="rect">
            <a:avLst/>
          </a:prstGeom>
        </p:spPr>
        <p:txBody>
          <a:bodyPr vert="horz" lIns="91440" tIns="45720" rIns="91440" bIns="45720" rtlCol="0">
            <a:normAutofit/>
          </a:bodyPr>
          <a:lstStyle>
            <a:lvl1pPr marL="0" indent="0">
              <a:buNone/>
              <a:defRPr sz="1600" b="1"/>
            </a:lvl1pPr>
          </a:lstStyle>
          <a:p>
            <a:pPr lvl="0"/>
            <a:r>
              <a:rPr lang="ca-ES" noProof="0" dirty="0"/>
              <a:t>Feu clic per modificar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E973D-EE46-4649-97A6-06835A5BCA81}"/>
              </a:ext>
            </a:extLst>
          </p:cNvPr>
          <p:cNvSpPr>
            <a:spLocks noGrp="1"/>
          </p:cNvSpPr>
          <p:nvPr>
            <p:ph type="title"/>
          </p:nvPr>
        </p:nvSpPr>
        <p:spPr>
          <a:xfrm>
            <a:off x="838200" y="250823"/>
            <a:ext cx="10515600" cy="808119"/>
          </a:xfrm>
          <a:prstGeom prst="rect">
            <a:avLst/>
          </a:prstGeom>
        </p:spPr>
        <p:txBody>
          <a:bodyPr/>
          <a:lstStyle/>
          <a:p>
            <a:r>
              <a:rPr lang="es-ES"/>
              <a:t>Haga clic para modificar el estilo de título del patrón</a:t>
            </a:r>
          </a:p>
        </p:txBody>
      </p:sp>
      <p:sp>
        <p:nvSpPr>
          <p:cNvPr id="3" name="Rectángulo 2">
            <a:extLst>
              <a:ext uri="{FF2B5EF4-FFF2-40B4-BE49-F238E27FC236}">
                <a16:creationId xmlns:a16="http://schemas.microsoft.com/office/drawing/2014/main" id="{1272EADB-90D7-BA4B-821E-027092BA0BAF}"/>
              </a:ext>
            </a:extLst>
          </p:cNvPr>
          <p:cNvSpPr/>
          <p:nvPr userDrawn="1"/>
        </p:nvSpPr>
        <p:spPr>
          <a:xfrm flipV="1">
            <a:off x="1" y="1379536"/>
            <a:ext cx="12204700" cy="277112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ca-ES" altLang="es-ES_tradnl" sz="1300" noProof="0">
              <a:solidFill>
                <a:srgbClr val="000000"/>
              </a:solidFill>
              <a:ea typeface="Arial" charset="0"/>
              <a:cs typeface="Arial" charset="0"/>
            </a:endParaRPr>
          </a:p>
        </p:txBody>
      </p:sp>
      <p:sp>
        <p:nvSpPr>
          <p:cNvPr id="4" name="Text Placeholder 2">
            <a:extLst>
              <a:ext uri="{FF2B5EF4-FFF2-40B4-BE49-F238E27FC236}">
                <a16:creationId xmlns:a16="http://schemas.microsoft.com/office/drawing/2014/main" id="{E9FBE039-B824-3741-9DEA-6599A01F9446}"/>
              </a:ext>
            </a:extLst>
          </p:cNvPr>
          <p:cNvSpPr>
            <a:spLocks noGrp="1"/>
          </p:cNvSpPr>
          <p:nvPr>
            <p:ph idx="12" hasCustomPrompt="1"/>
          </p:nvPr>
        </p:nvSpPr>
        <p:spPr>
          <a:xfrm>
            <a:off x="838200" y="1825625"/>
            <a:ext cx="7886700" cy="1187739"/>
          </a:xfrm>
          <a:prstGeom prst="rect">
            <a:avLst/>
          </a:prstGeom>
        </p:spPr>
        <p:txBody>
          <a:bodyPr vert="horz" lIns="91440" tIns="45720" rIns="91440" bIns="45720" rtlCol="0">
            <a:normAutofit/>
          </a:bodyPr>
          <a:lstStyle>
            <a:lvl1pPr>
              <a:buClr>
                <a:srgbClr val="018EA5"/>
              </a:buClr>
              <a:defRPr sz="1600"/>
            </a:lvl1pPr>
            <a:lvl2pPr>
              <a:defRPr sz="1400"/>
            </a:lvl2pPr>
          </a:lstStyle>
          <a:p>
            <a:pPr lvl="0"/>
            <a:r>
              <a:rPr lang="ca-ES" noProof="0" dirty="0"/>
              <a:t>Feu clic per modificar els estils de text del patró</a:t>
            </a:r>
          </a:p>
          <a:p>
            <a:pPr lvl="1"/>
            <a:r>
              <a:rPr lang="ca-ES" noProof="0" dirty="0"/>
              <a:t>Segon nivell</a:t>
            </a:r>
          </a:p>
        </p:txBody>
      </p:sp>
    </p:spTree>
    <p:extLst>
      <p:ext uri="{BB962C8B-B14F-4D97-AF65-F5344CB8AC3E}">
        <p14:creationId xmlns:p14="http://schemas.microsoft.com/office/powerpoint/2010/main" val="66967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D199E-CBAD-D847-9541-29699D2CC7C7}"/>
              </a:ext>
            </a:extLst>
          </p:cNvPr>
          <p:cNvSpPr>
            <a:spLocks noGrp="1"/>
          </p:cNvSpPr>
          <p:nvPr>
            <p:ph type="title"/>
          </p:nvPr>
        </p:nvSpPr>
        <p:spPr>
          <a:xfrm>
            <a:off x="838200" y="250823"/>
            <a:ext cx="10515600" cy="80811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6184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ul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50823"/>
            <a:ext cx="10515600" cy="808119"/>
          </a:xfrm>
          <a:prstGeom prst="rect">
            <a:avLst/>
          </a:prstGeom>
        </p:spPr>
        <p:txBody>
          <a:bodyPr/>
          <a:lstStyle>
            <a:lvl1pPr>
              <a:defRPr/>
            </a:lvl1pPr>
          </a:lstStyle>
          <a:p>
            <a:r>
              <a:rPr lang="ca-ES" noProof="0" dirty="0"/>
              <a:t>Feu clic per modificar l’estil del títol del patró</a:t>
            </a:r>
            <a:endParaRPr lang="en-US" dirty="0"/>
          </a:p>
        </p:txBody>
      </p:sp>
      <p:sp>
        <p:nvSpPr>
          <p:cNvPr id="8" name="Rectángulo 7"/>
          <p:cNvSpPr/>
          <p:nvPr userDrawn="1"/>
        </p:nvSpPr>
        <p:spPr>
          <a:xfrm>
            <a:off x="11279717" y="1382713"/>
            <a:ext cx="912284" cy="5040312"/>
          </a:xfrm>
          <a:prstGeom prst="rect">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800"/>
              <a:t>  </a:t>
            </a:r>
          </a:p>
        </p:txBody>
      </p:sp>
      <p:sp>
        <p:nvSpPr>
          <p:cNvPr id="10" name="Rectángulo 9"/>
          <p:cNvSpPr/>
          <p:nvPr userDrawn="1"/>
        </p:nvSpPr>
        <p:spPr>
          <a:xfrm>
            <a:off x="6350" y="1382713"/>
            <a:ext cx="956733" cy="5040312"/>
          </a:xfrm>
          <a:prstGeom prst="rect">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80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listat - Imatge">
    <p:spTree>
      <p:nvGrpSpPr>
        <p:cNvPr id="1" name=""/>
        <p:cNvGrpSpPr/>
        <p:nvPr/>
      </p:nvGrpSpPr>
      <p:grpSpPr>
        <a:xfrm>
          <a:off x="0" y="0"/>
          <a:ext cx="0" cy="0"/>
          <a:chOff x="0" y="0"/>
          <a:chExt cx="0" cy="0"/>
        </a:xfrm>
      </p:grpSpPr>
      <p:sp>
        <p:nvSpPr>
          <p:cNvPr id="7" name="Rectángulo 6"/>
          <p:cNvSpPr/>
          <p:nvPr userDrawn="1"/>
        </p:nvSpPr>
        <p:spPr>
          <a:xfrm flipV="1">
            <a:off x="-6351" y="1376365"/>
            <a:ext cx="7012517" cy="503237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es-ES" altLang="es-ES_tradnl" sz="1300">
              <a:solidFill>
                <a:srgbClr val="000000"/>
              </a:solidFill>
              <a:ea typeface="Arial" charset="0"/>
              <a:cs typeface="Arial" charset="0"/>
            </a:endParaRPr>
          </a:p>
        </p:txBody>
      </p:sp>
      <p:sp>
        <p:nvSpPr>
          <p:cNvPr id="10" name="Title 1"/>
          <p:cNvSpPr>
            <a:spLocks noGrp="1"/>
          </p:cNvSpPr>
          <p:nvPr>
            <p:ph type="ctrTitle" hasCustomPrompt="1"/>
          </p:nvPr>
        </p:nvSpPr>
        <p:spPr>
          <a:xfrm>
            <a:off x="914399" y="233362"/>
            <a:ext cx="10363200" cy="670718"/>
          </a:xfrm>
          <a:prstGeom prst="rect">
            <a:avLst/>
          </a:prstGeom>
        </p:spPr>
        <p:txBody>
          <a:bodyPr anchor="b">
            <a:normAutofit/>
          </a:bodyPr>
          <a:lstStyle>
            <a:lvl1pPr algn="ctr">
              <a:defRPr sz="2900"/>
            </a:lvl1pPr>
          </a:lstStyle>
          <a:p>
            <a:r>
              <a:rPr lang="ca-ES" noProof="0" dirty="0"/>
              <a:t>Feu clic per modificar l’estil del títol del patró</a:t>
            </a:r>
            <a:endParaRPr lang="en-US" dirty="0"/>
          </a:p>
        </p:txBody>
      </p:sp>
      <p:sp>
        <p:nvSpPr>
          <p:cNvPr id="12" name="Content Placeholder 2"/>
          <p:cNvSpPr>
            <a:spLocks noGrp="1"/>
          </p:cNvSpPr>
          <p:nvPr>
            <p:ph sz="half" idx="1" hasCustomPrompt="1"/>
          </p:nvPr>
        </p:nvSpPr>
        <p:spPr>
          <a:xfrm>
            <a:off x="7006168" y="1375459"/>
            <a:ext cx="5185833" cy="5032374"/>
          </a:xfrm>
          <a:prstGeom prst="rect">
            <a:avLst/>
          </a:prstGeom>
          <a:noFill/>
        </p:spPr>
        <p:txBody>
          <a:bodyPr/>
          <a:lstStyle>
            <a:lvl1pPr algn="ctr">
              <a:defRPr>
                <a:solidFill>
                  <a:schemeClr val="bg1">
                    <a:lumMod val="75000"/>
                  </a:schemeClr>
                </a:solidFill>
              </a:defRPr>
            </a:lvl1pPr>
          </a:lstStyle>
          <a:p>
            <a:pPr marL="228600" marR="0" lvl="0" indent="-228600" algn="l" defTabSz="914400" rtl="0" eaLnBrk="1" fontAlgn="auto" latinLnBrk="0" hangingPunct="1">
              <a:lnSpc>
                <a:spcPct val="90000"/>
              </a:lnSpc>
              <a:spcBef>
                <a:spcPts val="1000"/>
              </a:spcBef>
              <a:spcAft>
                <a:spcPts val="0"/>
              </a:spcAft>
              <a:buClr>
                <a:srgbClr val="36E8B4"/>
              </a:buClr>
              <a:buSzTx/>
              <a:buFont typeface="Arial" charset="0"/>
              <a:buNone/>
              <a:tabLst/>
              <a:defRPr/>
            </a:pPr>
            <a:r>
              <a:rPr lang="ca-ES" noProof="0"/>
              <a:t>Imatge </a:t>
            </a:r>
          </a:p>
        </p:txBody>
      </p:sp>
      <p:sp>
        <p:nvSpPr>
          <p:cNvPr id="11" name="Text Placeholder 2"/>
          <p:cNvSpPr>
            <a:spLocks noGrp="1"/>
          </p:cNvSpPr>
          <p:nvPr>
            <p:ph idx="11" hasCustomPrompt="1"/>
          </p:nvPr>
        </p:nvSpPr>
        <p:spPr>
          <a:xfrm>
            <a:off x="7232697" y="6226503"/>
            <a:ext cx="4121103" cy="182236"/>
          </a:xfrm>
          <a:prstGeom prst="rect">
            <a:avLst/>
          </a:prstGeom>
        </p:spPr>
        <p:txBody>
          <a:bodyPr vert="horz" lIns="91440" tIns="45720" rIns="91440" bIns="45720" rtlCol="0">
            <a:normAutofit/>
          </a:bodyPr>
          <a:lstStyle>
            <a:lvl1pPr marL="0" indent="0">
              <a:buNone/>
              <a:defRPr sz="700"/>
            </a:lvl1pPr>
            <a:lvl2pPr marL="457200" indent="0">
              <a:buFont typeface="Arial" charset="0"/>
              <a:buNone/>
              <a:defRPr sz="700"/>
            </a:lvl2pPr>
          </a:lstStyle>
          <a:p>
            <a:pPr lvl="0"/>
            <a:r>
              <a:rPr lang="es-ES_tradnl" dirty="0"/>
              <a:t>Cites: Open Sans </a:t>
            </a:r>
            <a:r>
              <a:rPr lang="es-ES_tradnl" dirty="0" err="1"/>
              <a:t>cos</a:t>
            </a:r>
            <a:r>
              <a:rPr lang="es-ES_tradnl" dirty="0"/>
              <a:t> 7</a:t>
            </a:r>
          </a:p>
        </p:txBody>
      </p:sp>
      <p:sp>
        <p:nvSpPr>
          <p:cNvPr id="9" name="Text Placeholder 2">
            <a:extLst>
              <a:ext uri="{FF2B5EF4-FFF2-40B4-BE49-F238E27FC236}">
                <a16:creationId xmlns:a16="http://schemas.microsoft.com/office/drawing/2014/main" id="{8F431609-4D7E-0747-92E6-E696D8EA913F}"/>
              </a:ext>
            </a:extLst>
          </p:cNvPr>
          <p:cNvSpPr>
            <a:spLocks noGrp="1"/>
          </p:cNvSpPr>
          <p:nvPr>
            <p:ph idx="10" hasCustomPrompt="1"/>
          </p:nvPr>
        </p:nvSpPr>
        <p:spPr>
          <a:xfrm>
            <a:off x="716786" y="1825625"/>
            <a:ext cx="4163356" cy="4132043"/>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100000"/>
              </a:lnSpc>
              <a:spcBef>
                <a:spcPts val="1000"/>
              </a:spcBef>
              <a:spcAft>
                <a:spcPts val="0"/>
              </a:spcAft>
              <a:buClr>
                <a:srgbClr val="018EA5"/>
              </a:buClr>
              <a:buSzPct val="75000"/>
              <a:buFontTx/>
              <a:buBlip>
                <a:blip r:embed="rId2"/>
              </a:buBlip>
              <a:tabLst/>
              <a:defRPr sz="1400" baseline="0"/>
            </a:lvl1pPr>
          </a:lstStyle>
          <a:p>
            <a:pPr marL="0" lvl="0" indent="0">
              <a:buNone/>
            </a:pPr>
            <a:r>
              <a:rPr lang="ca-ES" b="1" noProof="0" dirty="0"/>
              <a:t>LLISTAT</a:t>
            </a:r>
          </a:p>
          <a:p>
            <a:pPr lvl="0"/>
            <a:r>
              <a:rPr lang="ca-ES" noProof="0" dirty="0"/>
              <a:t>Text</a:t>
            </a:r>
          </a:p>
          <a:p>
            <a:pPr lvl="0"/>
            <a:r>
              <a:rPr lang="ca-ES" noProof="0" dirty="0"/>
              <a:t>Text</a:t>
            </a:r>
          </a:p>
          <a:p>
            <a:pPr lvl="0"/>
            <a:r>
              <a:rPr lang="ca-ES" noProof="0" dirty="0"/>
              <a:t>Text</a:t>
            </a:r>
          </a:p>
          <a:p>
            <a:pPr lvl="0"/>
            <a:r>
              <a:rPr lang="ca-ES" noProof="0" dirty="0"/>
              <a:t>Text</a:t>
            </a:r>
          </a:p>
          <a:p>
            <a:pPr lvl="0"/>
            <a:r>
              <a:rPr lang="ca-ES" noProof="0" dirty="0"/>
              <a:t>Text</a:t>
            </a:r>
          </a:p>
          <a:p>
            <a:pPr lvl="0"/>
            <a:r>
              <a:rPr lang="ca-ES" noProof="0" dirty="0"/>
              <a:t>Text</a:t>
            </a:r>
          </a:p>
          <a:p>
            <a:pPr lvl="0"/>
            <a:r>
              <a:rPr lang="ca-ES" noProof="0" dirty="0"/>
              <a:t>Text</a:t>
            </a:r>
          </a:p>
          <a:p>
            <a:pPr lvl="0"/>
            <a:r>
              <a:rPr lang="ca-ES" noProof="0" dirty="0"/>
              <a:t>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imatg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250823"/>
            <a:ext cx="10515600" cy="808119"/>
          </a:xfrm>
          <a:prstGeom prst="rect">
            <a:avLst/>
          </a:prstGeom>
        </p:spPr>
        <p:txBody>
          <a:bodyPr/>
          <a:lstStyle>
            <a:lvl1pPr>
              <a:defRPr/>
            </a:lvl1pPr>
          </a:lstStyle>
          <a:p>
            <a:r>
              <a:rPr lang="ca-ES" noProof="0" dirty="0"/>
              <a:t>Feu clic per modificar l’estil del títol del patró</a:t>
            </a:r>
            <a:endParaRPr lang="es-ES_tradnl" dirty="0"/>
          </a:p>
        </p:txBody>
      </p:sp>
      <p:sp>
        <p:nvSpPr>
          <p:cNvPr id="3" name="Rectángulo 2"/>
          <p:cNvSpPr/>
          <p:nvPr userDrawn="1"/>
        </p:nvSpPr>
        <p:spPr>
          <a:xfrm flipV="1">
            <a:off x="0" y="1376361"/>
            <a:ext cx="12192000" cy="201896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es-ES" altLang="es-ES_tradnl" sz="1300">
              <a:solidFill>
                <a:srgbClr val="000000"/>
              </a:solidFill>
              <a:ea typeface="Arial" charset="0"/>
              <a:cs typeface="Arial" charset="0"/>
            </a:endParaRPr>
          </a:p>
        </p:txBody>
      </p:sp>
      <p:sp>
        <p:nvSpPr>
          <p:cNvPr id="5" name="Content Placeholder 2"/>
          <p:cNvSpPr>
            <a:spLocks noGrp="1"/>
          </p:cNvSpPr>
          <p:nvPr>
            <p:ph sz="half" idx="1" hasCustomPrompt="1"/>
          </p:nvPr>
        </p:nvSpPr>
        <p:spPr>
          <a:xfrm>
            <a:off x="0" y="3395328"/>
            <a:ext cx="12192000" cy="2813353"/>
          </a:xfrm>
          <a:prstGeom prst="rect">
            <a:avLst/>
          </a:prstGeom>
          <a:noFill/>
        </p:spPr>
        <p:txBody>
          <a:bodyPr/>
          <a:lstStyle>
            <a:lvl1pPr algn="ctr">
              <a:defRPr>
                <a:solidFill>
                  <a:schemeClr val="bg1">
                    <a:lumMod val="75000"/>
                  </a:schemeClr>
                </a:solidFill>
              </a:defRPr>
            </a:lvl1pPr>
          </a:lstStyle>
          <a:p>
            <a:pPr marL="228600" marR="0" lvl="0" indent="-228600" algn="l" defTabSz="914400" rtl="0" eaLnBrk="1" fontAlgn="auto" latinLnBrk="0" hangingPunct="1">
              <a:lnSpc>
                <a:spcPct val="90000"/>
              </a:lnSpc>
              <a:spcBef>
                <a:spcPts val="1000"/>
              </a:spcBef>
              <a:spcAft>
                <a:spcPts val="0"/>
              </a:spcAft>
              <a:buClr>
                <a:srgbClr val="36E8B4"/>
              </a:buClr>
              <a:buSzTx/>
              <a:buFont typeface="Arial" charset="0"/>
              <a:buNone/>
              <a:tabLst/>
              <a:defRPr/>
            </a:pPr>
            <a:r>
              <a:rPr lang="ca-ES" noProof="0"/>
              <a:t>Imatge</a:t>
            </a:r>
          </a:p>
        </p:txBody>
      </p:sp>
      <p:sp>
        <p:nvSpPr>
          <p:cNvPr id="8" name="Text Placeholder 2"/>
          <p:cNvSpPr>
            <a:spLocks noGrp="1"/>
          </p:cNvSpPr>
          <p:nvPr>
            <p:ph idx="11" hasCustomPrompt="1"/>
          </p:nvPr>
        </p:nvSpPr>
        <p:spPr>
          <a:xfrm>
            <a:off x="1117293" y="6226503"/>
            <a:ext cx="10515600" cy="226691"/>
          </a:xfrm>
          <a:prstGeom prst="rect">
            <a:avLst/>
          </a:prstGeom>
        </p:spPr>
        <p:txBody>
          <a:bodyPr vert="horz" lIns="91440" tIns="45720" rIns="91440" bIns="45720" rtlCol="0">
            <a:normAutofit/>
          </a:bodyPr>
          <a:lstStyle>
            <a:lvl1pPr marL="0" indent="0">
              <a:buNone/>
              <a:defRPr sz="700"/>
            </a:lvl1pPr>
            <a:lvl2pPr marL="457200" indent="0">
              <a:buFont typeface="Arial" charset="0"/>
              <a:buNone/>
              <a:defRPr sz="700"/>
            </a:lvl2pPr>
          </a:lstStyle>
          <a:p>
            <a:pPr lvl="0"/>
            <a:r>
              <a:rPr lang="es-ES_tradnl" dirty="0"/>
              <a:t>Cites: Open Sans </a:t>
            </a:r>
            <a:r>
              <a:rPr lang="es-ES_tradnl" dirty="0" err="1"/>
              <a:t>cos</a:t>
            </a:r>
            <a:r>
              <a:rPr lang="es-ES_tradnl" dirty="0"/>
              <a:t> 7</a:t>
            </a:r>
          </a:p>
        </p:txBody>
      </p:sp>
      <p:sp>
        <p:nvSpPr>
          <p:cNvPr id="7" name="Text Placeholder 2">
            <a:extLst>
              <a:ext uri="{FF2B5EF4-FFF2-40B4-BE49-F238E27FC236}">
                <a16:creationId xmlns:a16="http://schemas.microsoft.com/office/drawing/2014/main" id="{C3542837-DCF4-3B43-B1CB-2CD31A215EF9}"/>
              </a:ext>
            </a:extLst>
          </p:cNvPr>
          <p:cNvSpPr>
            <a:spLocks noGrp="1"/>
          </p:cNvSpPr>
          <p:nvPr>
            <p:ph idx="10" hasCustomPrompt="1"/>
          </p:nvPr>
        </p:nvSpPr>
        <p:spPr>
          <a:xfrm>
            <a:off x="816914" y="1693421"/>
            <a:ext cx="7886700" cy="1252283"/>
          </a:xfrm>
          <a:prstGeom prst="rect">
            <a:avLst/>
          </a:prstGeom>
        </p:spPr>
        <p:txBody>
          <a:bodyPr vert="horz" lIns="91440" tIns="45720" rIns="91440" bIns="45720" rtlCol="0">
            <a:normAutofit/>
          </a:bodyPr>
          <a:lstStyle>
            <a:lvl1pPr>
              <a:lnSpc>
                <a:spcPct val="150000"/>
              </a:lnSpc>
              <a:buClr>
                <a:srgbClr val="018EA5"/>
              </a:buClr>
              <a:defRPr sz="1600"/>
            </a:lvl1pPr>
            <a:lvl2pPr>
              <a:lnSpc>
                <a:spcPct val="150000"/>
              </a:lnSpc>
              <a:defRPr sz="1400"/>
            </a:lvl2pPr>
          </a:lstStyle>
          <a:p>
            <a:pPr lvl="0"/>
            <a:r>
              <a:rPr lang="ca-ES" noProof="0" dirty="0"/>
              <a:t>Feu clic per modificar els estils de text del patró</a:t>
            </a:r>
          </a:p>
          <a:p>
            <a:pPr lvl="1"/>
            <a:r>
              <a:rPr lang="ca-ES" noProof="0" dirty="0"/>
              <a:t>Segon nivell</a:t>
            </a:r>
          </a:p>
        </p:txBody>
      </p:sp>
    </p:spTree>
    <p:extLst>
      <p:ext uri="{BB962C8B-B14F-4D97-AF65-F5344CB8AC3E}">
        <p14:creationId xmlns:p14="http://schemas.microsoft.com/office/powerpoint/2010/main" val="68644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imatge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250823"/>
            <a:ext cx="10515600" cy="808119"/>
          </a:xfrm>
          <a:prstGeom prst="rect">
            <a:avLst/>
          </a:prstGeom>
        </p:spPr>
        <p:txBody>
          <a:bodyPr/>
          <a:lstStyle>
            <a:lvl1pPr>
              <a:defRPr/>
            </a:lvl1pPr>
          </a:lstStyle>
          <a:p>
            <a:r>
              <a:rPr lang="ca-ES" noProof="0" dirty="0"/>
              <a:t>Feu clic per modificar l’estil del títol del patró</a:t>
            </a:r>
            <a:endParaRPr lang="es-ES_tradnl" dirty="0"/>
          </a:p>
        </p:txBody>
      </p:sp>
      <p:sp>
        <p:nvSpPr>
          <p:cNvPr id="3" name="Rectángulo 2"/>
          <p:cNvSpPr/>
          <p:nvPr userDrawn="1"/>
        </p:nvSpPr>
        <p:spPr>
          <a:xfrm flipV="1">
            <a:off x="0" y="1376359"/>
            <a:ext cx="12192000" cy="485014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es-ES" altLang="es-ES_tradnl" sz="1300">
              <a:solidFill>
                <a:srgbClr val="000000"/>
              </a:solidFill>
              <a:ea typeface="Arial" charset="0"/>
              <a:cs typeface="Arial" charset="0"/>
            </a:endParaRPr>
          </a:p>
        </p:txBody>
      </p:sp>
      <p:sp>
        <p:nvSpPr>
          <p:cNvPr id="8" name="Text Placeholder 2"/>
          <p:cNvSpPr>
            <a:spLocks noGrp="1"/>
          </p:cNvSpPr>
          <p:nvPr>
            <p:ph idx="11" hasCustomPrompt="1"/>
          </p:nvPr>
        </p:nvSpPr>
        <p:spPr>
          <a:xfrm>
            <a:off x="838200" y="6226503"/>
            <a:ext cx="10515600" cy="226691"/>
          </a:xfrm>
          <a:prstGeom prst="rect">
            <a:avLst/>
          </a:prstGeom>
        </p:spPr>
        <p:txBody>
          <a:bodyPr vert="horz" lIns="91440" tIns="45720" rIns="91440" bIns="45720" rtlCol="0">
            <a:normAutofit/>
          </a:bodyPr>
          <a:lstStyle>
            <a:lvl1pPr marL="0" indent="0">
              <a:buNone/>
              <a:defRPr sz="700"/>
            </a:lvl1pPr>
            <a:lvl2pPr marL="457200" indent="0">
              <a:buFont typeface="Arial" charset="0"/>
              <a:buNone/>
              <a:defRPr sz="700"/>
            </a:lvl2pPr>
          </a:lstStyle>
          <a:p>
            <a:pPr lvl="0"/>
            <a:r>
              <a:rPr lang="es-ES_tradnl" dirty="0"/>
              <a:t>Cites: Open Sans </a:t>
            </a:r>
            <a:r>
              <a:rPr lang="es-ES_tradnl" dirty="0" err="1"/>
              <a:t>cos</a:t>
            </a:r>
            <a:r>
              <a:rPr lang="es-ES_tradnl" dirty="0"/>
              <a:t> 7</a:t>
            </a:r>
          </a:p>
        </p:txBody>
      </p:sp>
      <p:sp>
        <p:nvSpPr>
          <p:cNvPr id="7" name="Text Placeholder 2">
            <a:extLst>
              <a:ext uri="{FF2B5EF4-FFF2-40B4-BE49-F238E27FC236}">
                <a16:creationId xmlns:a16="http://schemas.microsoft.com/office/drawing/2014/main" id="{A5A708BA-09F2-A44F-B12F-89AB85C27A41}"/>
              </a:ext>
            </a:extLst>
          </p:cNvPr>
          <p:cNvSpPr>
            <a:spLocks noGrp="1"/>
          </p:cNvSpPr>
          <p:nvPr>
            <p:ph idx="10" hasCustomPrompt="1"/>
          </p:nvPr>
        </p:nvSpPr>
        <p:spPr>
          <a:xfrm>
            <a:off x="816913" y="1693421"/>
            <a:ext cx="10536887" cy="4073534"/>
          </a:xfrm>
          <a:prstGeom prst="rect">
            <a:avLst/>
          </a:prstGeom>
        </p:spPr>
        <p:txBody>
          <a:bodyPr vert="horz" lIns="91440" tIns="45720" rIns="91440" bIns="45720" rtlCol="0">
            <a:normAutofit/>
          </a:bodyPr>
          <a:lstStyle>
            <a:lvl1pPr>
              <a:lnSpc>
                <a:spcPct val="150000"/>
              </a:lnSpc>
              <a:buClr>
                <a:srgbClr val="018EA5"/>
              </a:buClr>
              <a:defRPr sz="1600"/>
            </a:lvl1pPr>
            <a:lvl2pPr>
              <a:lnSpc>
                <a:spcPct val="150000"/>
              </a:lnSpc>
              <a:defRPr sz="1400"/>
            </a:lvl2pPr>
          </a:lstStyle>
          <a:p>
            <a:pPr lvl="0"/>
            <a:r>
              <a:rPr lang="ca-ES" noProof="0" dirty="0"/>
              <a:t>Feu clic per modificar els estils de text del patró</a:t>
            </a:r>
          </a:p>
          <a:p>
            <a:pPr lvl="1"/>
            <a:r>
              <a:rPr lang="ca-ES" noProof="0" dirty="0"/>
              <a:t>Segon nivell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ció">
    <p:spTree>
      <p:nvGrpSpPr>
        <p:cNvPr id="1" name=""/>
        <p:cNvGrpSpPr/>
        <p:nvPr/>
      </p:nvGrpSpPr>
      <p:grpSpPr>
        <a:xfrm>
          <a:off x="0" y="0"/>
          <a:ext cx="0" cy="0"/>
          <a:chOff x="0" y="0"/>
          <a:chExt cx="0" cy="0"/>
        </a:xfrm>
      </p:grpSpPr>
      <p:sp>
        <p:nvSpPr>
          <p:cNvPr id="12" name="Rectángulo 11"/>
          <p:cNvSpPr/>
          <p:nvPr userDrawn="1"/>
        </p:nvSpPr>
        <p:spPr>
          <a:xfrm flipV="1">
            <a:off x="0" y="510363"/>
            <a:ext cx="12192000" cy="59329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es-ES" altLang="es-ES_tradnl" sz="1300">
              <a:solidFill>
                <a:srgbClr val="000000"/>
              </a:solidFill>
              <a:ea typeface="Arial" charset="0"/>
              <a:cs typeface="Arial" charset="0"/>
            </a:endParaRPr>
          </a:p>
        </p:txBody>
      </p:sp>
      <p:sp>
        <p:nvSpPr>
          <p:cNvPr id="9" name="Title Placeholder 1"/>
          <p:cNvSpPr>
            <a:spLocks noGrp="1"/>
          </p:cNvSpPr>
          <p:nvPr>
            <p:ph type="title" hasCustomPrompt="1"/>
          </p:nvPr>
        </p:nvSpPr>
        <p:spPr>
          <a:xfrm>
            <a:off x="838200" y="2747329"/>
            <a:ext cx="10515600" cy="808119"/>
          </a:xfrm>
          <a:prstGeom prst="rect">
            <a:avLst/>
          </a:prstGeom>
        </p:spPr>
        <p:txBody>
          <a:bodyPr vert="horz" lIns="91440" tIns="45720" rIns="91440" bIns="45720" rtlCol="0" anchor="ctr">
            <a:normAutofit/>
          </a:bodyPr>
          <a:lstStyle/>
          <a:p>
            <a:r>
              <a:rPr lang="ca-ES" noProof="0"/>
              <a:t>Secció</a:t>
            </a:r>
          </a:p>
        </p:txBody>
      </p:sp>
      <p:cxnSp>
        <p:nvCxnSpPr>
          <p:cNvPr id="10" name="Conector recto 9"/>
          <p:cNvCxnSpPr/>
          <p:nvPr userDrawn="1"/>
        </p:nvCxnSpPr>
        <p:spPr>
          <a:xfrm>
            <a:off x="5314139" y="3557117"/>
            <a:ext cx="1439863" cy="0"/>
          </a:xfrm>
          <a:prstGeom prst="line">
            <a:avLst/>
          </a:prstGeom>
          <a:ln w="38100">
            <a:solidFill>
              <a:srgbClr val="6DC3BE"/>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B1E79CF8-8BE6-C043-98A0-1446F42D60BC}"/>
              </a:ext>
            </a:extLst>
          </p:cNvPr>
          <p:cNvPicPr>
            <a:picLocks noChangeAspect="1"/>
          </p:cNvPicPr>
          <p:nvPr userDrawn="1"/>
        </p:nvPicPr>
        <p:blipFill>
          <a:blip r:embed="rId2"/>
          <a:stretch>
            <a:fillRect/>
          </a:stretch>
        </p:blipFill>
        <p:spPr>
          <a:xfrm>
            <a:off x="1" y="6508954"/>
            <a:ext cx="12192000" cy="349046"/>
          </a:xfrm>
          <a:prstGeom prst="rect">
            <a:avLst/>
          </a:prstGeom>
        </p:spPr>
      </p:pic>
      <p:pic>
        <p:nvPicPr>
          <p:cNvPr id="8" name="Imagen 7">
            <a:extLst>
              <a:ext uri="{FF2B5EF4-FFF2-40B4-BE49-F238E27FC236}">
                <a16:creationId xmlns:a16="http://schemas.microsoft.com/office/drawing/2014/main" id="{E44CF7BB-D6AF-6749-9DAB-E7C201BA116F}"/>
              </a:ext>
            </a:extLst>
          </p:cNvPr>
          <p:cNvPicPr>
            <a:picLocks noChangeAspect="1"/>
          </p:cNvPicPr>
          <p:nvPr userDrawn="1"/>
        </p:nvPicPr>
        <p:blipFill>
          <a:blip r:embed="rId3"/>
          <a:stretch>
            <a:fillRect/>
          </a:stretch>
        </p:blipFill>
        <p:spPr>
          <a:xfrm>
            <a:off x="5825472" y="6547650"/>
            <a:ext cx="541054" cy="3381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0823"/>
            <a:ext cx="10515600" cy="808119"/>
          </a:xfrm>
          <a:prstGeom prst="rect">
            <a:avLst/>
          </a:prstGeom>
        </p:spPr>
        <p:txBody>
          <a:bodyPr vert="horz" lIns="91440" tIns="45720" rIns="91440" bIns="45720" rtlCol="0" anchor="ctr">
            <a:normAutofit/>
          </a:bodyPr>
          <a:lstStyle/>
          <a:p>
            <a:r>
              <a:rPr lang="ca-ES" noProof="0" dirty="0"/>
              <a:t>Feu clic per modificar l’estil de títol del patró</a:t>
            </a:r>
          </a:p>
        </p:txBody>
      </p:sp>
      <p:sp>
        <p:nvSpPr>
          <p:cNvPr id="8" name="Text Placeholder 2">
            <a:extLst>
              <a:ext uri="{FF2B5EF4-FFF2-40B4-BE49-F238E27FC236}">
                <a16:creationId xmlns:a16="http://schemas.microsoft.com/office/drawing/2014/main" id="{14C0C399-7369-0440-9016-9E558F26D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noProof="0" dirty="0"/>
              <a:t>Feu clic per modificar els estils de text del patró</a:t>
            </a:r>
          </a:p>
          <a:p>
            <a:pPr lvl="1"/>
            <a:r>
              <a:rPr lang="ca-ES" noProof="0" dirty="0"/>
              <a:t>Segon nivell</a:t>
            </a:r>
          </a:p>
        </p:txBody>
      </p:sp>
      <p:pic>
        <p:nvPicPr>
          <p:cNvPr id="19" name="Imagen 18">
            <a:extLst>
              <a:ext uri="{FF2B5EF4-FFF2-40B4-BE49-F238E27FC236}">
                <a16:creationId xmlns:a16="http://schemas.microsoft.com/office/drawing/2014/main" id="{21CC74F7-B45A-BA4E-AEF6-5D850A3E036B}"/>
              </a:ext>
            </a:extLst>
          </p:cNvPr>
          <p:cNvPicPr>
            <a:picLocks noChangeAspect="1"/>
          </p:cNvPicPr>
          <p:nvPr userDrawn="1"/>
        </p:nvPicPr>
        <p:blipFill>
          <a:blip r:embed="rId15"/>
          <a:stretch>
            <a:fillRect/>
          </a:stretch>
        </p:blipFill>
        <p:spPr>
          <a:xfrm>
            <a:off x="1" y="6508954"/>
            <a:ext cx="12192000" cy="349046"/>
          </a:xfrm>
          <a:prstGeom prst="rect">
            <a:avLst/>
          </a:prstGeom>
        </p:spPr>
      </p:pic>
      <p:pic>
        <p:nvPicPr>
          <p:cNvPr id="20" name="Imagen 19">
            <a:extLst>
              <a:ext uri="{FF2B5EF4-FFF2-40B4-BE49-F238E27FC236}">
                <a16:creationId xmlns:a16="http://schemas.microsoft.com/office/drawing/2014/main" id="{851CEF84-F180-BE4C-BA98-7618F492D161}"/>
              </a:ext>
            </a:extLst>
          </p:cNvPr>
          <p:cNvPicPr>
            <a:picLocks noChangeAspect="1"/>
          </p:cNvPicPr>
          <p:nvPr userDrawn="1"/>
        </p:nvPicPr>
        <p:blipFill>
          <a:blip r:embed="rId16"/>
          <a:stretch>
            <a:fillRect/>
          </a:stretch>
        </p:blipFill>
        <p:spPr>
          <a:xfrm>
            <a:off x="5825472" y="6547650"/>
            <a:ext cx="541054" cy="338159"/>
          </a:xfrm>
          <a:prstGeom prst="rect">
            <a:avLst/>
          </a:prstGeom>
        </p:spPr>
      </p:pic>
      <p:cxnSp>
        <p:nvCxnSpPr>
          <p:cNvPr id="23" name="Conector recto 22">
            <a:extLst>
              <a:ext uri="{FF2B5EF4-FFF2-40B4-BE49-F238E27FC236}">
                <a16:creationId xmlns:a16="http://schemas.microsoft.com/office/drawing/2014/main" id="{8519ACF3-4877-A246-B8C3-E71130F53701}"/>
              </a:ext>
            </a:extLst>
          </p:cNvPr>
          <p:cNvCxnSpPr/>
          <p:nvPr userDrawn="1"/>
        </p:nvCxnSpPr>
        <p:spPr>
          <a:xfrm>
            <a:off x="5523458" y="1060611"/>
            <a:ext cx="1079897" cy="0"/>
          </a:xfrm>
          <a:prstGeom prst="line">
            <a:avLst/>
          </a:prstGeom>
          <a:ln w="38100">
            <a:solidFill>
              <a:srgbClr val="48BA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62169"/>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73" r:id="rId3"/>
    <p:sldLayoutId id="2147483675" r:id="rId4"/>
    <p:sldLayoutId id="2147483662" r:id="rId5"/>
    <p:sldLayoutId id="2147483663" r:id="rId6"/>
    <p:sldLayoutId id="2147483670" r:id="rId7"/>
    <p:sldLayoutId id="2147483672" r:id="rId8"/>
    <p:sldLayoutId id="2147483671" r:id="rId9"/>
    <p:sldLayoutId id="2147483664" r:id="rId10"/>
    <p:sldLayoutId id="2147483666" r:id="rId11"/>
    <p:sldLayoutId id="2147483674" r:id="rId12"/>
    <p:sldLayoutId id="2147483669" r:id="rId13"/>
  </p:sldLayoutIdLst>
  <p:txStyles>
    <p:titleStyle>
      <a:lvl1pPr algn="ctr" defTabSz="914400" rtl="0" eaLnBrk="1" latinLnBrk="0" hangingPunct="1">
        <a:lnSpc>
          <a:spcPct val="90000"/>
        </a:lnSpc>
        <a:spcBef>
          <a:spcPct val="0"/>
        </a:spcBef>
        <a:buNone/>
        <a:defRPr sz="2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Clr>
          <a:srgbClr val="36E8B4"/>
        </a:buClr>
        <a:buSzPct val="75000"/>
        <a:buFontTx/>
        <a:buBlip>
          <a:blip r:embed="rId17"/>
        </a:buBlip>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100000"/>
        </a:lnSpc>
        <a:spcBef>
          <a:spcPts val="500"/>
        </a:spcBef>
        <a:buFont typeface="Courier New" panose="02070309020205020404" pitchFamily="49"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2C58232-A943-314E-A939-B05560D14458}"/>
              </a:ext>
            </a:extLst>
          </p:cNvPr>
          <p:cNvPicPr>
            <a:picLocks noChangeAspect="1"/>
          </p:cNvPicPr>
          <p:nvPr/>
        </p:nvPicPr>
        <p:blipFill>
          <a:blip r:embed="rId2"/>
          <a:stretch>
            <a:fillRect/>
          </a:stretch>
        </p:blipFill>
        <p:spPr>
          <a:xfrm>
            <a:off x="620419" y="314478"/>
            <a:ext cx="4150109" cy="4979681"/>
          </a:xfrm>
          <a:prstGeom prst="rect">
            <a:avLst/>
          </a:prstGeom>
        </p:spPr>
      </p:pic>
      <p:sp>
        <p:nvSpPr>
          <p:cNvPr id="12" name="Rectángulo 11">
            <a:extLst>
              <a:ext uri="{FF2B5EF4-FFF2-40B4-BE49-F238E27FC236}">
                <a16:creationId xmlns:a16="http://schemas.microsoft.com/office/drawing/2014/main" id="{84E91F17-B46E-8245-8EB8-EEE538BAEF47}"/>
              </a:ext>
            </a:extLst>
          </p:cNvPr>
          <p:cNvSpPr>
            <a:spLocks noChangeArrowheads="1"/>
          </p:cNvSpPr>
          <p:nvPr/>
        </p:nvSpPr>
        <p:spPr bwMode="auto">
          <a:xfrm>
            <a:off x="1145279" y="603715"/>
            <a:ext cx="31003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fontAlgn="b">
              <a:lnSpc>
                <a:spcPct val="100000"/>
              </a:lnSpc>
              <a:spcBef>
                <a:spcPct val="0"/>
              </a:spcBef>
              <a:buNone/>
            </a:pPr>
            <a:r>
              <a:rPr lang="ca-ES" altLang="es-ES_tradnl" b="1" dirty="0">
                <a:solidFill>
                  <a:schemeClr val="bg1"/>
                </a:solidFill>
                <a:latin typeface="Open Sans" panose="020B0606030504020204" pitchFamily="34" charset="0"/>
                <a:ea typeface="Open Sans" panose="020B0606030504020204" pitchFamily="34" charset="0"/>
                <a:cs typeface="Open Sans" panose="020B0606030504020204" pitchFamily="34" charset="0"/>
              </a:rPr>
              <a:t>Disseny i avaluació d’una intervenció d’art en museus i centres culturals per a fer front  a la solitud de les persones grans: </a:t>
            </a:r>
            <a:r>
              <a:rPr lang="ca-ES" altLang="es-ES_tradnl"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ArtGran</a:t>
            </a:r>
            <a:r>
              <a:rPr lang="ca-ES" altLang="es-ES_tradnl"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15" name="Imagen 14">
            <a:extLst>
              <a:ext uri="{FF2B5EF4-FFF2-40B4-BE49-F238E27FC236}">
                <a16:creationId xmlns:a16="http://schemas.microsoft.com/office/drawing/2014/main" id="{3C84158B-C2E3-3048-BA08-6695499FDA4F}"/>
              </a:ext>
            </a:extLst>
          </p:cNvPr>
          <p:cNvPicPr>
            <a:picLocks noChangeAspect="1"/>
          </p:cNvPicPr>
          <p:nvPr/>
        </p:nvPicPr>
        <p:blipFill>
          <a:blip r:embed="rId3"/>
          <a:stretch>
            <a:fillRect/>
          </a:stretch>
        </p:blipFill>
        <p:spPr>
          <a:xfrm>
            <a:off x="10222625" y="6093500"/>
            <a:ext cx="1451436" cy="530332"/>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685" y="5437715"/>
            <a:ext cx="1186117" cy="1186117"/>
          </a:xfrm>
          <a:prstGeom prst="rect">
            <a:avLst/>
          </a:prstGeom>
        </p:spPr>
      </p:pic>
      <p:pic>
        <p:nvPicPr>
          <p:cNvPr id="2" name="Imatge 1">
            <a:extLst>
              <a:ext uri="{FF2B5EF4-FFF2-40B4-BE49-F238E27FC236}">
                <a16:creationId xmlns:a16="http://schemas.microsoft.com/office/drawing/2014/main" id="{67C60F19-E40C-82D2-3CC5-D358DB43F3C3}"/>
              </a:ext>
            </a:extLst>
          </p:cNvPr>
          <p:cNvPicPr>
            <a:picLocks noChangeAspect="1"/>
          </p:cNvPicPr>
          <p:nvPr/>
        </p:nvPicPr>
        <p:blipFill>
          <a:blip r:embed="rId5"/>
          <a:stretch>
            <a:fillRect/>
          </a:stretch>
        </p:blipFill>
        <p:spPr>
          <a:xfrm>
            <a:off x="4593164" y="953429"/>
            <a:ext cx="7503715" cy="2569765"/>
          </a:xfrm>
          <a:prstGeom prst="rect">
            <a:avLst/>
          </a:prstGeom>
        </p:spPr>
      </p:pic>
      <p:sp>
        <p:nvSpPr>
          <p:cNvPr id="5" name="QuadreDeText 4">
            <a:extLst>
              <a:ext uri="{FF2B5EF4-FFF2-40B4-BE49-F238E27FC236}">
                <a16:creationId xmlns:a16="http://schemas.microsoft.com/office/drawing/2014/main" id="{D1AE424A-978F-BA3D-DA65-87DDAB9E5236}"/>
              </a:ext>
            </a:extLst>
          </p:cNvPr>
          <p:cNvSpPr txBox="1"/>
          <p:nvPr/>
        </p:nvSpPr>
        <p:spPr>
          <a:xfrm>
            <a:off x="6623824" y="3668752"/>
            <a:ext cx="5191994" cy="954107"/>
          </a:xfrm>
          <a:prstGeom prst="rect">
            <a:avLst/>
          </a:prstGeom>
          <a:noFill/>
        </p:spPr>
        <p:txBody>
          <a:bodyPr wrap="square" rtlCol="0">
            <a:spAutoFit/>
          </a:bodyPr>
          <a:lstStyle/>
          <a:p>
            <a:r>
              <a:rPr lang="ca-ES" sz="2000" b="1" dirty="0">
                <a:solidFill>
                  <a:srgbClr val="018EA5"/>
                </a:solidFill>
              </a:rPr>
              <a:t>CULTURÒPOLIS, Barcelona, novembre 2022</a:t>
            </a:r>
          </a:p>
          <a:p>
            <a:endParaRPr lang="ca-ES" dirty="0"/>
          </a:p>
          <a:p>
            <a:endParaRPr lang="ca-ES" dirty="0"/>
          </a:p>
        </p:txBody>
      </p:sp>
      <p:sp>
        <p:nvSpPr>
          <p:cNvPr id="7" name="QuadreDeText 6">
            <a:extLst>
              <a:ext uri="{FF2B5EF4-FFF2-40B4-BE49-F238E27FC236}">
                <a16:creationId xmlns:a16="http://schemas.microsoft.com/office/drawing/2014/main" id="{9733DA69-A623-F20C-4B2C-0C71C174B701}"/>
              </a:ext>
            </a:extLst>
          </p:cNvPr>
          <p:cNvSpPr txBox="1"/>
          <p:nvPr/>
        </p:nvSpPr>
        <p:spPr>
          <a:xfrm>
            <a:off x="7672039" y="4820254"/>
            <a:ext cx="3801938" cy="923330"/>
          </a:xfrm>
          <a:prstGeom prst="rect">
            <a:avLst/>
          </a:prstGeom>
          <a:noFill/>
        </p:spPr>
        <p:txBody>
          <a:bodyPr wrap="none" rtlCol="0">
            <a:spAutoFit/>
          </a:bodyPr>
          <a:lstStyle/>
          <a:p>
            <a:r>
              <a:rPr lang="ca-ES" b="1" dirty="0">
                <a:solidFill>
                  <a:srgbClr val="C00000"/>
                </a:solidFill>
              </a:rPr>
              <a:t>Rosa Puigpinós i Riera i equip </a:t>
            </a:r>
            <a:r>
              <a:rPr lang="ca-ES" b="1" dirty="0" err="1">
                <a:solidFill>
                  <a:srgbClr val="C00000"/>
                </a:solidFill>
              </a:rPr>
              <a:t>ArtGran</a:t>
            </a:r>
            <a:endParaRPr lang="ca-ES" b="1" dirty="0">
              <a:solidFill>
                <a:srgbClr val="C00000"/>
              </a:solidFill>
            </a:endParaRPr>
          </a:p>
          <a:p>
            <a:endParaRPr lang="ca-ES" b="1" dirty="0">
              <a:solidFill>
                <a:srgbClr val="C00000"/>
              </a:solidFill>
            </a:endParaRPr>
          </a:p>
          <a:p>
            <a:r>
              <a:rPr lang="ca-ES" dirty="0">
                <a:solidFill>
                  <a:srgbClr val="C00000"/>
                </a:solidFill>
              </a:rPr>
              <a:t>Agència de Salut Pública de Barcelona</a:t>
            </a:r>
          </a:p>
        </p:txBody>
      </p:sp>
    </p:spTree>
    <p:extLst>
      <p:ext uri="{BB962C8B-B14F-4D97-AF65-F5344CB8AC3E}">
        <p14:creationId xmlns:p14="http://schemas.microsoft.com/office/powerpoint/2010/main" val="410019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18FD932-DFDD-1042-B3AE-14EEDE5199EE}"/>
              </a:ext>
            </a:extLst>
          </p:cNvPr>
          <p:cNvSpPr>
            <a:spLocks noGrp="1"/>
          </p:cNvSpPr>
          <p:nvPr>
            <p:ph type="title"/>
          </p:nvPr>
        </p:nvSpPr>
        <p:spPr/>
        <p:txBody>
          <a:bodyPr/>
          <a:lstStyle/>
          <a:p>
            <a:r>
              <a:rPr lang="ca-ES" dirty="0"/>
              <a:t>Intervenció: continguts de les diferents sessions (II)</a:t>
            </a:r>
          </a:p>
        </p:txBody>
      </p:sp>
      <p:pic>
        <p:nvPicPr>
          <p:cNvPr id="5" name="Contenidor de contingut 4">
            <a:extLst>
              <a:ext uri="{FF2B5EF4-FFF2-40B4-BE49-F238E27FC236}">
                <a16:creationId xmlns:a16="http://schemas.microsoft.com/office/drawing/2014/main" id="{E4BCC119-D897-4781-2981-4418227F074A}"/>
              </a:ext>
            </a:extLst>
          </p:cNvPr>
          <p:cNvPicPr>
            <a:picLocks noGrp="1" noChangeAspect="1"/>
          </p:cNvPicPr>
          <p:nvPr>
            <p:ph sz="half" idx="10"/>
          </p:nvPr>
        </p:nvPicPr>
        <p:blipFill>
          <a:blip r:embed="rId3"/>
          <a:stretch>
            <a:fillRect/>
          </a:stretch>
        </p:blipFill>
        <p:spPr>
          <a:xfrm>
            <a:off x="570571" y="1524677"/>
            <a:ext cx="4198899" cy="3151204"/>
          </a:xfrm>
          <a:prstGeom prst="rect">
            <a:avLst/>
          </a:prstGeom>
        </p:spPr>
      </p:pic>
      <p:sp>
        <p:nvSpPr>
          <p:cNvPr id="4" name="Contenidor de contingut 3">
            <a:extLst>
              <a:ext uri="{FF2B5EF4-FFF2-40B4-BE49-F238E27FC236}">
                <a16:creationId xmlns:a16="http://schemas.microsoft.com/office/drawing/2014/main" id="{60FB4A02-2322-DD49-2A98-245DCFCF839F}"/>
              </a:ext>
            </a:extLst>
          </p:cNvPr>
          <p:cNvSpPr>
            <a:spLocks noGrp="1"/>
          </p:cNvSpPr>
          <p:nvPr>
            <p:ph sz="half" idx="11"/>
          </p:nvPr>
        </p:nvSpPr>
        <p:spPr>
          <a:xfrm>
            <a:off x="5073805" y="1069174"/>
            <a:ext cx="6456556" cy="4678085"/>
          </a:xfrm>
        </p:spPr>
        <p:txBody>
          <a:bodyPr>
            <a:noAutofit/>
          </a:bodyPr>
          <a:lstStyle/>
          <a:p>
            <a:pPr marL="0" indent="0">
              <a:buNone/>
            </a:pPr>
            <a:r>
              <a:rPr lang="ca-ES" sz="1800" dirty="0"/>
              <a:t>6. Música Mitologia i memòria</a:t>
            </a:r>
          </a:p>
          <a:p>
            <a:pPr marL="0" indent="0">
              <a:buNone/>
            </a:pPr>
            <a:r>
              <a:rPr lang="ca-ES" sz="1800" dirty="0"/>
              <a:t>7 Treball amb elements diversos</a:t>
            </a:r>
          </a:p>
          <a:p>
            <a:pPr marL="0" indent="0">
              <a:buNone/>
            </a:pPr>
            <a:r>
              <a:rPr lang="ca-ES" sz="1800" dirty="0"/>
              <a:t>8. Els sentits; encara un pas més enllà</a:t>
            </a:r>
          </a:p>
          <a:p>
            <a:pPr marL="0" indent="0">
              <a:buNone/>
            </a:pPr>
            <a:r>
              <a:rPr lang="ca-ES" sz="1800" dirty="0"/>
              <a:t>9. Consolidació del treball: confiança, pertinença al grup</a:t>
            </a:r>
          </a:p>
          <a:p>
            <a:pPr marL="0" indent="0">
              <a:buNone/>
            </a:pPr>
            <a:r>
              <a:rPr lang="ca-ES" sz="1800" dirty="0"/>
              <a:t>10. </a:t>
            </a:r>
            <a:r>
              <a:rPr lang="ca-ES" sz="1800" dirty="0">
                <a:solidFill>
                  <a:srgbClr val="0070C0"/>
                </a:solidFill>
              </a:rPr>
              <a:t>SESSIO DE CLAUSURA</a:t>
            </a:r>
            <a:r>
              <a:rPr lang="ca-ES" sz="1800" dirty="0"/>
              <a:t>: se’ls presenta altres projectes vinculats al seu barri per tal de continuar la relació iniciada. Es realitza </a:t>
            </a:r>
            <a:r>
              <a:rPr lang="ca-ES" sz="1800" dirty="0">
                <a:solidFill>
                  <a:srgbClr val="0070C0"/>
                </a:solidFill>
              </a:rPr>
              <a:t>l’enquesta post intervenció </a:t>
            </a:r>
            <a:r>
              <a:rPr lang="ca-ES" sz="1800" dirty="0"/>
              <a:t>(a les persones del grup control se les convoca un altre dia al museu per a mostrar-los-hi on aniran a partir d’octubre i fer-los l’enquesta post). </a:t>
            </a:r>
          </a:p>
        </p:txBody>
      </p:sp>
      <p:sp>
        <p:nvSpPr>
          <p:cNvPr id="8" name="QuadreDeText 7">
            <a:extLst>
              <a:ext uri="{FF2B5EF4-FFF2-40B4-BE49-F238E27FC236}">
                <a16:creationId xmlns:a16="http://schemas.microsoft.com/office/drawing/2014/main" id="{F39BD0F3-FA6C-BB7A-DD5A-FF9DF7F6CB74}"/>
              </a:ext>
            </a:extLst>
          </p:cNvPr>
          <p:cNvSpPr txBox="1"/>
          <p:nvPr/>
        </p:nvSpPr>
        <p:spPr>
          <a:xfrm>
            <a:off x="442963" y="5144656"/>
            <a:ext cx="4203843" cy="369332"/>
          </a:xfrm>
          <a:prstGeom prst="rect">
            <a:avLst/>
          </a:prstGeom>
          <a:noFill/>
        </p:spPr>
        <p:txBody>
          <a:bodyPr wrap="none" rtlCol="0">
            <a:spAutoFit/>
          </a:bodyPr>
          <a:lstStyle/>
          <a:p>
            <a:r>
              <a:rPr lang="ca-ES" dirty="0"/>
              <a:t>Sant Pau Espai Modernista, GI de </a:t>
            </a:r>
            <a:r>
              <a:rPr lang="ca-ES" dirty="0" err="1"/>
              <a:t>Guinardó</a:t>
            </a:r>
            <a:endParaRPr lang="ca-ES" dirty="0"/>
          </a:p>
        </p:txBody>
      </p:sp>
    </p:spTree>
    <p:extLst>
      <p:ext uri="{BB962C8B-B14F-4D97-AF65-F5344CB8AC3E}">
        <p14:creationId xmlns:p14="http://schemas.microsoft.com/office/powerpoint/2010/main" val="321992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18FD932-DFDD-1042-B3AE-14EEDE5199EE}"/>
              </a:ext>
            </a:extLst>
          </p:cNvPr>
          <p:cNvSpPr>
            <a:spLocks noGrp="1"/>
          </p:cNvSpPr>
          <p:nvPr>
            <p:ph type="title"/>
          </p:nvPr>
        </p:nvSpPr>
        <p:spPr/>
        <p:txBody>
          <a:bodyPr/>
          <a:lstStyle/>
          <a:p>
            <a:r>
              <a:rPr lang="ca-ES" dirty="0"/>
              <a:t>Avaluació</a:t>
            </a:r>
          </a:p>
        </p:txBody>
      </p:sp>
      <p:pic>
        <p:nvPicPr>
          <p:cNvPr id="1026" name="Picture 2">
            <a:extLst>
              <a:ext uri="{FF2B5EF4-FFF2-40B4-BE49-F238E27FC236}">
                <a16:creationId xmlns:a16="http://schemas.microsoft.com/office/drawing/2014/main" id="{4476BEFF-B87E-835D-75FE-174ED1E5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0" y="2303538"/>
            <a:ext cx="4198899" cy="29968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tge 9">
            <a:extLst>
              <a:ext uri="{FF2B5EF4-FFF2-40B4-BE49-F238E27FC236}">
                <a16:creationId xmlns:a16="http://schemas.microsoft.com/office/drawing/2014/main" id="{78B4439E-7F4E-F41D-8A89-8427AE14B43B}"/>
              </a:ext>
            </a:extLst>
          </p:cNvPr>
          <p:cNvPicPr>
            <a:picLocks noChangeAspect="1"/>
          </p:cNvPicPr>
          <p:nvPr/>
        </p:nvPicPr>
        <p:blipFill>
          <a:blip r:embed="rId4"/>
          <a:stretch>
            <a:fillRect/>
          </a:stretch>
        </p:blipFill>
        <p:spPr>
          <a:xfrm>
            <a:off x="4482790" y="2260935"/>
            <a:ext cx="7081024" cy="2566815"/>
          </a:xfrm>
          <a:prstGeom prst="rect">
            <a:avLst/>
          </a:prstGeom>
        </p:spPr>
      </p:pic>
      <p:sp>
        <p:nvSpPr>
          <p:cNvPr id="13" name="QuadreDeText 12">
            <a:extLst>
              <a:ext uri="{FF2B5EF4-FFF2-40B4-BE49-F238E27FC236}">
                <a16:creationId xmlns:a16="http://schemas.microsoft.com/office/drawing/2014/main" id="{53C2D12C-506E-430E-3B83-A7CAEC21D7B7}"/>
              </a:ext>
            </a:extLst>
          </p:cNvPr>
          <p:cNvSpPr txBox="1"/>
          <p:nvPr/>
        </p:nvSpPr>
        <p:spPr>
          <a:xfrm>
            <a:off x="4482790" y="1380208"/>
            <a:ext cx="6400278" cy="923330"/>
          </a:xfrm>
          <a:prstGeom prst="rect">
            <a:avLst/>
          </a:prstGeom>
          <a:noFill/>
        </p:spPr>
        <p:txBody>
          <a:bodyPr wrap="none" rtlCol="0">
            <a:spAutoFit/>
          </a:bodyPr>
          <a:lstStyle/>
          <a:p>
            <a:pPr marL="342900" indent="-342900">
              <a:buAutoNum type="arabicPeriod"/>
            </a:pPr>
            <a:r>
              <a:rPr lang="ca-ES" b="1" dirty="0">
                <a:solidFill>
                  <a:srgbClr val="018EA5"/>
                </a:solidFill>
              </a:rPr>
              <a:t>AVALUACIÓ D’IMPACTE</a:t>
            </a:r>
          </a:p>
          <a:p>
            <a:endParaRPr lang="ca-ES" dirty="0"/>
          </a:p>
          <a:p>
            <a:r>
              <a:rPr lang="ca-ES" b="1" dirty="0">
                <a:solidFill>
                  <a:srgbClr val="C00000"/>
                </a:solidFill>
              </a:rPr>
              <a:t>QUANTITATIVA: indicadors de canvi mesurats amb les enquestes</a:t>
            </a:r>
          </a:p>
        </p:txBody>
      </p:sp>
      <p:sp>
        <p:nvSpPr>
          <p:cNvPr id="14" name="QuadreDeText 13">
            <a:extLst>
              <a:ext uri="{FF2B5EF4-FFF2-40B4-BE49-F238E27FC236}">
                <a16:creationId xmlns:a16="http://schemas.microsoft.com/office/drawing/2014/main" id="{4D0BCF16-E3B8-E764-94C0-005D4DFC6F82}"/>
              </a:ext>
            </a:extLst>
          </p:cNvPr>
          <p:cNvSpPr txBox="1"/>
          <p:nvPr/>
        </p:nvSpPr>
        <p:spPr>
          <a:xfrm>
            <a:off x="4482790" y="4984595"/>
            <a:ext cx="5962530" cy="369332"/>
          </a:xfrm>
          <a:prstGeom prst="rect">
            <a:avLst/>
          </a:prstGeom>
          <a:noFill/>
        </p:spPr>
        <p:txBody>
          <a:bodyPr wrap="none" rtlCol="0">
            <a:spAutoFit/>
          </a:bodyPr>
          <a:lstStyle/>
          <a:p>
            <a:r>
              <a:rPr lang="ca-ES" b="1" dirty="0">
                <a:solidFill>
                  <a:srgbClr val="C00000"/>
                </a:solidFill>
              </a:rPr>
              <a:t>QUALITATIVA: grups de discussió i entrevistes en profunditat </a:t>
            </a:r>
          </a:p>
        </p:txBody>
      </p:sp>
      <p:sp>
        <p:nvSpPr>
          <p:cNvPr id="15" name="QuadreDeText 14">
            <a:extLst>
              <a:ext uri="{FF2B5EF4-FFF2-40B4-BE49-F238E27FC236}">
                <a16:creationId xmlns:a16="http://schemas.microsoft.com/office/drawing/2014/main" id="{A0DEBF92-216D-4AE8-2DC6-272038F0EA0B}"/>
              </a:ext>
            </a:extLst>
          </p:cNvPr>
          <p:cNvSpPr txBox="1"/>
          <p:nvPr/>
        </p:nvSpPr>
        <p:spPr>
          <a:xfrm>
            <a:off x="45647" y="5524758"/>
            <a:ext cx="4270464" cy="369332"/>
          </a:xfrm>
          <a:prstGeom prst="rect">
            <a:avLst/>
          </a:prstGeom>
          <a:noFill/>
        </p:spPr>
        <p:txBody>
          <a:bodyPr wrap="none" rtlCol="0">
            <a:spAutoFit/>
          </a:bodyPr>
          <a:lstStyle/>
          <a:p>
            <a:r>
              <a:rPr lang="ca-ES" dirty="0"/>
              <a:t>PICASSO, activitat creativa GI de Prosperitat</a:t>
            </a:r>
          </a:p>
        </p:txBody>
      </p:sp>
      <p:sp>
        <p:nvSpPr>
          <p:cNvPr id="16" name="QuadreDeText 15">
            <a:extLst>
              <a:ext uri="{FF2B5EF4-FFF2-40B4-BE49-F238E27FC236}">
                <a16:creationId xmlns:a16="http://schemas.microsoft.com/office/drawing/2014/main" id="{0CBF227B-6F3F-D05C-C4FB-8C2986AC0B41}"/>
              </a:ext>
            </a:extLst>
          </p:cNvPr>
          <p:cNvSpPr txBox="1"/>
          <p:nvPr/>
        </p:nvSpPr>
        <p:spPr>
          <a:xfrm>
            <a:off x="4482790" y="5360173"/>
            <a:ext cx="7597914" cy="923330"/>
          </a:xfrm>
          <a:prstGeom prst="rect">
            <a:avLst/>
          </a:prstGeom>
          <a:noFill/>
        </p:spPr>
        <p:txBody>
          <a:bodyPr wrap="none" rtlCol="0">
            <a:spAutoFit/>
          </a:bodyPr>
          <a:lstStyle/>
          <a:p>
            <a:r>
              <a:rPr lang="ca-ES" b="1" dirty="0">
                <a:solidFill>
                  <a:srgbClr val="018EA5"/>
                </a:solidFill>
              </a:rPr>
              <a:t>2. AVALUACIÓ DE PROCÈS</a:t>
            </a:r>
          </a:p>
          <a:p>
            <a:r>
              <a:rPr lang="ca-ES" dirty="0"/>
              <a:t>Observacions (durant els desplaçaments i mentre es fan les activitats al museu)</a:t>
            </a:r>
          </a:p>
          <a:p>
            <a:r>
              <a:rPr lang="ca-ES" dirty="0"/>
              <a:t>i dades de seguiment recollides per les mediadores socials i culturals</a:t>
            </a:r>
          </a:p>
        </p:txBody>
      </p:sp>
    </p:spTree>
    <p:extLst>
      <p:ext uri="{BB962C8B-B14F-4D97-AF65-F5344CB8AC3E}">
        <p14:creationId xmlns:p14="http://schemas.microsoft.com/office/powerpoint/2010/main" val="299057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673298E-7E20-4787-6859-16E0D585025D}"/>
              </a:ext>
            </a:extLst>
          </p:cNvPr>
          <p:cNvSpPr>
            <a:spLocks noGrp="1"/>
          </p:cNvSpPr>
          <p:nvPr>
            <p:ph type="title"/>
          </p:nvPr>
        </p:nvSpPr>
        <p:spPr/>
        <p:txBody>
          <a:bodyPr/>
          <a:lstStyle/>
          <a:p>
            <a:r>
              <a:rPr lang="ca-ES" dirty="0"/>
              <a:t>Avaluació qualitativa: primeres impressions</a:t>
            </a:r>
          </a:p>
        </p:txBody>
      </p:sp>
      <p:pic>
        <p:nvPicPr>
          <p:cNvPr id="5" name="Contenidor de contingut 4">
            <a:extLst>
              <a:ext uri="{FF2B5EF4-FFF2-40B4-BE49-F238E27FC236}">
                <a16:creationId xmlns:a16="http://schemas.microsoft.com/office/drawing/2014/main" id="{59D76F20-4F02-D445-EB1D-4566563824F6}"/>
              </a:ext>
            </a:extLst>
          </p:cNvPr>
          <p:cNvPicPr>
            <a:picLocks noGrp="1" noChangeAspect="1"/>
          </p:cNvPicPr>
          <p:nvPr>
            <p:ph sz="half" idx="10"/>
          </p:nvPr>
        </p:nvPicPr>
        <p:blipFill>
          <a:blip r:embed="rId2"/>
          <a:stretch>
            <a:fillRect/>
          </a:stretch>
        </p:blipFill>
        <p:spPr>
          <a:xfrm>
            <a:off x="403303" y="1427355"/>
            <a:ext cx="4210547" cy="3156893"/>
          </a:xfrm>
          <a:prstGeom prst="rect">
            <a:avLst/>
          </a:prstGeom>
        </p:spPr>
      </p:pic>
      <p:sp>
        <p:nvSpPr>
          <p:cNvPr id="4" name="Contenidor de contingut 3">
            <a:extLst>
              <a:ext uri="{FF2B5EF4-FFF2-40B4-BE49-F238E27FC236}">
                <a16:creationId xmlns:a16="http://schemas.microsoft.com/office/drawing/2014/main" id="{F790C8C3-4BDA-1153-D455-CE69FFB7B39C}"/>
              </a:ext>
            </a:extLst>
          </p:cNvPr>
          <p:cNvSpPr>
            <a:spLocks noGrp="1"/>
          </p:cNvSpPr>
          <p:nvPr>
            <p:ph sz="half" idx="11"/>
          </p:nvPr>
        </p:nvSpPr>
        <p:spPr>
          <a:xfrm>
            <a:off x="4839629" y="1058942"/>
            <a:ext cx="6514171" cy="5075493"/>
          </a:xfrm>
        </p:spPr>
        <p:txBody>
          <a:bodyPr>
            <a:normAutofit lnSpcReduction="10000"/>
          </a:bodyPr>
          <a:lstStyle/>
          <a:p>
            <a:pPr marL="0" indent="0">
              <a:buNone/>
            </a:pPr>
            <a:r>
              <a:rPr lang="es-ES" b="1" dirty="0">
                <a:solidFill>
                  <a:schemeClr val="accent1"/>
                </a:solidFill>
              </a:rPr>
              <a:t>1. </a:t>
            </a:r>
            <a:r>
              <a:rPr lang="es-ES" b="1" dirty="0" err="1">
                <a:solidFill>
                  <a:schemeClr val="accent1"/>
                </a:solidFill>
              </a:rPr>
              <a:t>S’han</a:t>
            </a:r>
            <a:r>
              <a:rPr lang="es-ES" b="1" dirty="0">
                <a:solidFill>
                  <a:schemeClr val="accent1"/>
                </a:solidFill>
              </a:rPr>
              <a:t> </a:t>
            </a:r>
            <a:r>
              <a:rPr lang="es-ES" b="1" dirty="0" err="1">
                <a:solidFill>
                  <a:schemeClr val="accent1"/>
                </a:solidFill>
              </a:rPr>
              <a:t>sentit</a:t>
            </a:r>
            <a:r>
              <a:rPr lang="es-ES" b="1" dirty="0">
                <a:solidFill>
                  <a:schemeClr val="accent1"/>
                </a:solidFill>
              </a:rPr>
              <a:t> </a:t>
            </a:r>
            <a:r>
              <a:rPr lang="es-ES" b="1" dirty="0" err="1">
                <a:solidFill>
                  <a:schemeClr val="accent1"/>
                </a:solidFill>
              </a:rPr>
              <a:t>acollits</a:t>
            </a:r>
            <a:r>
              <a:rPr lang="es-ES" b="1" dirty="0">
                <a:solidFill>
                  <a:schemeClr val="accent1"/>
                </a:solidFill>
              </a:rPr>
              <a:t>, </a:t>
            </a:r>
            <a:r>
              <a:rPr lang="es-ES" b="1" dirty="0" err="1">
                <a:solidFill>
                  <a:schemeClr val="accent1"/>
                </a:solidFill>
              </a:rPr>
              <a:t>respectats</a:t>
            </a:r>
            <a:r>
              <a:rPr lang="es-ES" b="1" dirty="0">
                <a:solidFill>
                  <a:schemeClr val="accent1"/>
                </a:solidFill>
              </a:rPr>
              <a:t>, </a:t>
            </a:r>
            <a:r>
              <a:rPr lang="es-ES" b="1" dirty="0" err="1">
                <a:solidFill>
                  <a:schemeClr val="accent1"/>
                </a:solidFill>
              </a:rPr>
              <a:t>escoltats</a:t>
            </a:r>
            <a:endParaRPr lang="es-ES" b="1" dirty="0">
              <a:solidFill>
                <a:schemeClr val="accent1"/>
              </a:solidFill>
            </a:endParaRPr>
          </a:p>
          <a:p>
            <a:pPr marL="0" indent="0">
              <a:buNone/>
            </a:pPr>
            <a:r>
              <a:rPr lang="es-ES" dirty="0"/>
              <a:t>“…. Pero sobre todo es que a la edad que yo tengo que voy ha hacer 71 años pues es como un reconocimiento social que te vienen a ofrecer a ayudar, a ….que no te dejan tirado ahí... de pronto tu te encuentras sin toda esa ese argumento no? que tu tenías en la vida normal y eso que la sociedad oficial te vengan a tender una mano pues me parece excepcional.” </a:t>
            </a:r>
          </a:p>
          <a:p>
            <a:pPr marL="0" indent="0">
              <a:buNone/>
            </a:pPr>
            <a:r>
              <a:rPr lang="es-ES" b="1" dirty="0">
                <a:solidFill>
                  <a:schemeClr val="accent1"/>
                </a:solidFill>
              </a:rPr>
              <a:t>2. Ha </a:t>
            </a:r>
            <a:r>
              <a:rPr lang="es-ES" b="1" dirty="0" err="1">
                <a:solidFill>
                  <a:schemeClr val="accent1"/>
                </a:solidFill>
              </a:rPr>
              <a:t>millorat</a:t>
            </a:r>
            <a:r>
              <a:rPr lang="es-ES" b="1" dirty="0">
                <a:solidFill>
                  <a:schemeClr val="accent1"/>
                </a:solidFill>
              </a:rPr>
              <a:t> el </a:t>
            </a:r>
            <a:r>
              <a:rPr lang="es-ES" b="1" dirty="0" err="1">
                <a:solidFill>
                  <a:schemeClr val="accent1"/>
                </a:solidFill>
              </a:rPr>
              <a:t>seu</a:t>
            </a:r>
            <a:r>
              <a:rPr lang="es-ES" b="1" dirty="0">
                <a:solidFill>
                  <a:schemeClr val="accent1"/>
                </a:solidFill>
              </a:rPr>
              <a:t> </a:t>
            </a:r>
            <a:r>
              <a:rPr lang="es-ES" b="1" dirty="0" err="1">
                <a:solidFill>
                  <a:schemeClr val="accent1"/>
                </a:solidFill>
              </a:rPr>
              <a:t>estat</a:t>
            </a:r>
            <a:r>
              <a:rPr lang="es-ES" b="1" dirty="0">
                <a:solidFill>
                  <a:schemeClr val="accent1"/>
                </a:solidFill>
              </a:rPr>
              <a:t> emocional</a:t>
            </a:r>
          </a:p>
          <a:p>
            <a:pPr marL="0" indent="0">
              <a:buNone/>
            </a:pPr>
            <a:r>
              <a:rPr lang="es-ES" dirty="0"/>
              <a:t>“Si </a:t>
            </a:r>
            <a:r>
              <a:rPr lang="es-ES" dirty="0" err="1"/>
              <a:t>perque</a:t>
            </a:r>
            <a:r>
              <a:rPr lang="es-ES" dirty="0"/>
              <a:t> una persona….a la </a:t>
            </a:r>
            <a:r>
              <a:rPr lang="es-ES" dirty="0" err="1"/>
              <a:t>meva</a:t>
            </a:r>
            <a:r>
              <a:rPr lang="es-ES" dirty="0"/>
              <a:t> </a:t>
            </a:r>
            <a:r>
              <a:rPr lang="es-ES" dirty="0" err="1"/>
              <a:t>edat</a:t>
            </a:r>
            <a:r>
              <a:rPr lang="es-ES" dirty="0"/>
              <a:t> no em pensaba poder </a:t>
            </a:r>
            <a:r>
              <a:rPr lang="es-ES" dirty="0" err="1"/>
              <a:t>diguem</a:t>
            </a:r>
            <a:r>
              <a:rPr lang="es-ES" dirty="0"/>
              <a:t>... </a:t>
            </a:r>
            <a:r>
              <a:rPr lang="es-ES" dirty="0" err="1"/>
              <a:t>revifar</a:t>
            </a:r>
            <a:r>
              <a:rPr lang="es-ES" dirty="0"/>
              <a:t> una mica lo que, lo que </a:t>
            </a:r>
            <a:r>
              <a:rPr lang="es-ES" dirty="0" err="1"/>
              <a:t>estic</a:t>
            </a:r>
            <a:r>
              <a:rPr lang="es-ES" dirty="0"/>
              <a:t>  ara. Impensable pensar que </a:t>
            </a:r>
            <a:r>
              <a:rPr lang="es-ES" dirty="0" err="1"/>
              <a:t>fariem</a:t>
            </a:r>
            <a:r>
              <a:rPr lang="es-ES" dirty="0"/>
              <a:t> lo que </a:t>
            </a:r>
            <a:r>
              <a:rPr lang="es-ES" dirty="0" err="1"/>
              <a:t>estic</a:t>
            </a:r>
            <a:r>
              <a:rPr lang="es-ES" dirty="0"/>
              <a:t> </a:t>
            </a:r>
            <a:r>
              <a:rPr lang="es-ES" dirty="0" err="1"/>
              <a:t>fent</a:t>
            </a:r>
            <a:r>
              <a:rPr lang="es-ES" dirty="0"/>
              <a:t> ara.”</a:t>
            </a:r>
          </a:p>
          <a:p>
            <a:pPr marL="0" indent="0">
              <a:buNone/>
            </a:pPr>
            <a:r>
              <a:rPr lang="es-ES" dirty="0"/>
              <a:t>“bueno porque estaba encerrada en un hoyo sabes, en un agujero y he salido y mira, estoy mejor…”</a:t>
            </a:r>
          </a:p>
          <a:p>
            <a:endParaRPr lang="ca-ES" dirty="0"/>
          </a:p>
        </p:txBody>
      </p:sp>
      <p:sp>
        <p:nvSpPr>
          <p:cNvPr id="6" name="QuadreDeText 5">
            <a:extLst>
              <a:ext uri="{FF2B5EF4-FFF2-40B4-BE49-F238E27FC236}">
                <a16:creationId xmlns:a16="http://schemas.microsoft.com/office/drawing/2014/main" id="{4B636117-6D76-EE7D-237B-98A6808E0A1F}"/>
              </a:ext>
            </a:extLst>
          </p:cNvPr>
          <p:cNvSpPr txBox="1"/>
          <p:nvPr/>
        </p:nvSpPr>
        <p:spPr>
          <a:xfrm>
            <a:off x="499885" y="4752117"/>
            <a:ext cx="3445239" cy="646331"/>
          </a:xfrm>
          <a:prstGeom prst="rect">
            <a:avLst/>
          </a:prstGeom>
          <a:noFill/>
        </p:spPr>
        <p:txBody>
          <a:bodyPr wrap="none" rtlCol="0">
            <a:spAutoFit/>
          </a:bodyPr>
          <a:lstStyle/>
          <a:p>
            <a:r>
              <a:rPr lang="ca-ES" dirty="0"/>
              <a:t>MACBA treballant els sentits GI de </a:t>
            </a:r>
          </a:p>
          <a:p>
            <a:r>
              <a:rPr lang="ca-ES" dirty="0" err="1"/>
              <a:t>Montbau</a:t>
            </a:r>
            <a:r>
              <a:rPr lang="ca-ES" dirty="0"/>
              <a:t>-Vall </a:t>
            </a:r>
            <a:r>
              <a:rPr lang="ca-ES" dirty="0" err="1"/>
              <a:t>d’Hebró</a:t>
            </a:r>
            <a:endParaRPr lang="ca-ES" dirty="0"/>
          </a:p>
        </p:txBody>
      </p:sp>
    </p:spTree>
    <p:extLst>
      <p:ext uri="{BB962C8B-B14F-4D97-AF65-F5344CB8AC3E}">
        <p14:creationId xmlns:p14="http://schemas.microsoft.com/office/powerpoint/2010/main" val="175207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1CB0D86-D082-1F70-3686-0FE491D67833}"/>
              </a:ext>
            </a:extLst>
          </p:cNvPr>
          <p:cNvSpPr>
            <a:spLocks noGrp="1"/>
          </p:cNvSpPr>
          <p:nvPr>
            <p:ph type="title"/>
          </p:nvPr>
        </p:nvSpPr>
        <p:spPr/>
        <p:txBody>
          <a:bodyPr/>
          <a:lstStyle/>
          <a:p>
            <a:r>
              <a:rPr lang="ca-ES" dirty="0"/>
              <a:t>Avaluació qualitativa: primeres impressions</a:t>
            </a:r>
          </a:p>
        </p:txBody>
      </p:sp>
      <p:pic>
        <p:nvPicPr>
          <p:cNvPr id="5" name="Contenidor de contingut 4">
            <a:extLst>
              <a:ext uri="{FF2B5EF4-FFF2-40B4-BE49-F238E27FC236}">
                <a16:creationId xmlns:a16="http://schemas.microsoft.com/office/drawing/2014/main" id="{BEBB8BB4-CFD4-651F-A045-A4E6A79853B9}"/>
              </a:ext>
            </a:extLst>
          </p:cNvPr>
          <p:cNvPicPr>
            <a:picLocks noGrp="1" noChangeAspect="1"/>
          </p:cNvPicPr>
          <p:nvPr>
            <p:ph sz="half" idx="10"/>
          </p:nvPr>
        </p:nvPicPr>
        <p:blipFill>
          <a:blip r:embed="rId3"/>
          <a:stretch>
            <a:fillRect/>
          </a:stretch>
        </p:blipFill>
        <p:spPr>
          <a:xfrm>
            <a:off x="670932" y="1311553"/>
            <a:ext cx="3979127" cy="2986270"/>
          </a:xfrm>
          <a:prstGeom prst="rect">
            <a:avLst/>
          </a:prstGeom>
        </p:spPr>
      </p:pic>
      <p:sp>
        <p:nvSpPr>
          <p:cNvPr id="4" name="Contenidor de contingut 3">
            <a:extLst>
              <a:ext uri="{FF2B5EF4-FFF2-40B4-BE49-F238E27FC236}">
                <a16:creationId xmlns:a16="http://schemas.microsoft.com/office/drawing/2014/main" id="{E25E1480-2922-9176-E53D-0073E413C0F5}"/>
              </a:ext>
            </a:extLst>
          </p:cNvPr>
          <p:cNvSpPr>
            <a:spLocks noGrp="1"/>
          </p:cNvSpPr>
          <p:nvPr>
            <p:ph sz="half" idx="11"/>
          </p:nvPr>
        </p:nvSpPr>
        <p:spPr>
          <a:xfrm>
            <a:off x="4884234" y="1058942"/>
            <a:ext cx="6924907" cy="5375312"/>
          </a:xfrm>
        </p:spPr>
        <p:txBody>
          <a:bodyPr>
            <a:normAutofit fontScale="92500" lnSpcReduction="20000"/>
          </a:bodyPr>
          <a:lstStyle/>
          <a:p>
            <a:pPr marL="0" indent="0">
              <a:buNone/>
            </a:pPr>
            <a:r>
              <a:rPr lang="es-ES" b="1" dirty="0">
                <a:solidFill>
                  <a:schemeClr val="accent1"/>
                </a:solidFill>
              </a:rPr>
              <a:t>3. Han </a:t>
            </a:r>
            <a:r>
              <a:rPr lang="es-ES" b="1" dirty="0" err="1">
                <a:solidFill>
                  <a:schemeClr val="accent1"/>
                </a:solidFill>
              </a:rPr>
              <a:t>après</a:t>
            </a:r>
            <a:r>
              <a:rPr lang="es-ES" b="1" dirty="0">
                <a:solidFill>
                  <a:schemeClr val="accent1"/>
                </a:solidFill>
              </a:rPr>
              <a:t>, han </a:t>
            </a:r>
            <a:r>
              <a:rPr lang="es-ES" b="1" dirty="0" err="1">
                <a:solidFill>
                  <a:schemeClr val="accent1"/>
                </a:solidFill>
              </a:rPr>
              <a:t>adquirit</a:t>
            </a:r>
            <a:r>
              <a:rPr lang="es-ES" b="1" dirty="0">
                <a:solidFill>
                  <a:schemeClr val="accent1"/>
                </a:solidFill>
              </a:rPr>
              <a:t> </a:t>
            </a:r>
            <a:r>
              <a:rPr lang="es-ES" b="1" dirty="0" err="1">
                <a:solidFill>
                  <a:schemeClr val="accent1"/>
                </a:solidFill>
              </a:rPr>
              <a:t>coneixements</a:t>
            </a:r>
            <a:r>
              <a:rPr lang="es-ES" b="1" dirty="0">
                <a:solidFill>
                  <a:schemeClr val="accent1"/>
                </a:solidFill>
              </a:rPr>
              <a:t> i han </a:t>
            </a:r>
            <a:r>
              <a:rPr lang="es-ES" b="1" dirty="0" err="1">
                <a:solidFill>
                  <a:schemeClr val="accent1"/>
                </a:solidFill>
              </a:rPr>
              <a:t>descobert</a:t>
            </a:r>
            <a:r>
              <a:rPr lang="es-ES" b="1" dirty="0">
                <a:solidFill>
                  <a:schemeClr val="accent1"/>
                </a:solidFill>
              </a:rPr>
              <a:t> </a:t>
            </a:r>
            <a:r>
              <a:rPr lang="es-ES" b="1" dirty="0" err="1">
                <a:solidFill>
                  <a:schemeClr val="accent1"/>
                </a:solidFill>
              </a:rPr>
              <a:t>aspectes</a:t>
            </a:r>
            <a:r>
              <a:rPr lang="es-ES" b="1" dirty="0">
                <a:solidFill>
                  <a:schemeClr val="accent1"/>
                </a:solidFill>
              </a:rPr>
              <a:t> sobre </a:t>
            </a:r>
            <a:r>
              <a:rPr lang="es-ES" b="1" dirty="0" err="1">
                <a:solidFill>
                  <a:schemeClr val="accent1"/>
                </a:solidFill>
              </a:rPr>
              <a:t>ells</a:t>
            </a:r>
            <a:r>
              <a:rPr lang="es-ES" b="1" dirty="0">
                <a:solidFill>
                  <a:schemeClr val="accent1"/>
                </a:solidFill>
              </a:rPr>
              <a:t> </a:t>
            </a:r>
            <a:r>
              <a:rPr lang="es-ES" b="1" dirty="0" err="1">
                <a:solidFill>
                  <a:schemeClr val="accent1"/>
                </a:solidFill>
              </a:rPr>
              <a:t>mateixos</a:t>
            </a:r>
            <a:endParaRPr lang="es-ES" b="1" dirty="0">
              <a:solidFill>
                <a:schemeClr val="accent1"/>
              </a:solidFill>
            </a:endParaRPr>
          </a:p>
          <a:p>
            <a:pPr marL="0" indent="0">
              <a:buNone/>
            </a:pPr>
            <a:r>
              <a:rPr lang="es-ES" dirty="0"/>
              <a:t>“Bueno para mi ha sido una explosión de satisfacción. Yo necesito cosas que pensaba que no haría en mi vida, lo he vuelto ha hacer y me siento fabuloso, porque son cosas que me han gustado.”</a:t>
            </a:r>
          </a:p>
          <a:p>
            <a:pPr marL="0" indent="0">
              <a:buNone/>
            </a:pPr>
            <a:r>
              <a:rPr lang="es-ES" b="1" dirty="0">
                <a:solidFill>
                  <a:schemeClr val="accent1"/>
                </a:solidFill>
              </a:rPr>
              <a:t>4. Han </a:t>
            </a:r>
            <a:r>
              <a:rPr lang="es-ES" b="1" dirty="0" err="1">
                <a:solidFill>
                  <a:schemeClr val="accent1"/>
                </a:solidFill>
              </a:rPr>
              <a:t>descobert</a:t>
            </a:r>
            <a:r>
              <a:rPr lang="es-ES" b="1" dirty="0">
                <a:solidFill>
                  <a:schemeClr val="accent1"/>
                </a:solidFill>
              </a:rPr>
              <a:t> </a:t>
            </a:r>
            <a:r>
              <a:rPr lang="es-ES" b="1" dirty="0" err="1">
                <a:solidFill>
                  <a:schemeClr val="accent1"/>
                </a:solidFill>
              </a:rPr>
              <a:t>l’art</a:t>
            </a:r>
            <a:r>
              <a:rPr lang="es-ES" b="1" dirty="0">
                <a:solidFill>
                  <a:schemeClr val="accent1"/>
                </a:solidFill>
              </a:rPr>
              <a:t> des </a:t>
            </a:r>
            <a:r>
              <a:rPr lang="es-ES" b="1" dirty="0" err="1">
                <a:solidFill>
                  <a:schemeClr val="accent1"/>
                </a:solidFill>
              </a:rPr>
              <a:t>d’una</a:t>
            </a:r>
            <a:r>
              <a:rPr lang="es-ES" b="1" dirty="0">
                <a:solidFill>
                  <a:schemeClr val="accent1"/>
                </a:solidFill>
              </a:rPr>
              <a:t> </a:t>
            </a:r>
            <a:r>
              <a:rPr lang="es-ES" b="1" dirty="0" err="1">
                <a:solidFill>
                  <a:schemeClr val="accent1"/>
                </a:solidFill>
              </a:rPr>
              <a:t>altra</a:t>
            </a:r>
            <a:r>
              <a:rPr lang="es-ES" b="1" dirty="0">
                <a:solidFill>
                  <a:schemeClr val="accent1"/>
                </a:solidFill>
              </a:rPr>
              <a:t> perspectiva, </a:t>
            </a:r>
            <a:r>
              <a:rPr lang="es-ES" b="1" dirty="0" err="1">
                <a:solidFill>
                  <a:schemeClr val="accent1"/>
                </a:solidFill>
              </a:rPr>
              <a:t>els</a:t>
            </a:r>
            <a:r>
              <a:rPr lang="es-ES" b="1" dirty="0">
                <a:solidFill>
                  <a:schemeClr val="accent1"/>
                </a:solidFill>
              </a:rPr>
              <a:t> ha </a:t>
            </a:r>
            <a:r>
              <a:rPr lang="es-ES" b="1" dirty="0" err="1">
                <a:solidFill>
                  <a:schemeClr val="accent1"/>
                </a:solidFill>
              </a:rPr>
              <a:t>ajudat</a:t>
            </a:r>
            <a:r>
              <a:rPr lang="es-ES" b="1" dirty="0">
                <a:solidFill>
                  <a:schemeClr val="accent1"/>
                </a:solidFill>
              </a:rPr>
              <a:t> a </a:t>
            </a:r>
            <a:r>
              <a:rPr lang="es-ES" b="1" dirty="0" err="1">
                <a:solidFill>
                  <a:schemeClr val="accent1"/>
                </a:solidFill>
              </a:rPr>
              <a:t>entendre</a:t>
            </a:r>
            <a:r>
              <a:rPr lang="es-ES" b="1" dirty="0">
                <a:solidFill>
                  <a:schemeClr val="accent1"/>
                </a:solidFill>
              </a:rPr>
              <a:t> i a </a:t>
            </a:r>
            <a:r>
              <a:rPr lang="es-ES" b="1" dirty="0" err="1">
                <a:solidFill>
                  <a:schemeClr val="accent1"/>
                </a:solidFill>
              </a:rPr>
              <a:t>obrir</a:t>
            </a:r>
            <a:r>
              <a:rPr lang="es-ES" b="1" dirty="0">
                <a:solidFill>
                  <a:schemeClr val="accent1"/>
                </a:solidFill>
              </a:rPr>
              <a:t> la </a:t>
            </a:r>
            <a:r>
              <a:rPr lang="es-ES" b="1" dirty="0" err="1">
                <a:solidFill>
                  <a:schemeClr val="accent1"/>
                </a:solidFill>
              </a:rPr>
              <a:t>ment</a:t>
            </a:r>
            <a:endParaRPr lang="es-ES" b="1" dirty="0">
              <a:solidFill>
                <a:schemeClr val="accent1"/>
              </a:solidFill>
            </a:endParaRPr>
          </a:p>
          <a:p>
            <a:pPr marL="0" indent="0">
              <a:buNone/>
            </a:pPr>
            <a:r>
              <a:rPr lang="es-ES" dirty="0"/>
              <a:t>“Yo es que es una experiencia porque yo toda la vida trabajando…y cuando me dijeron esto de los museos yo estaba flotando, porque yo esto es un mundo nuevo para mi. Es una, porque ya cuando empieces a verlo te </a:t>
            </a:r>
            <a:r>
              <a:rPr lang="es-ES" dirty="0" err="1"/>
              <a:t>te</a:t>
            </a:r>
            <a:r>
              <a:rPr lang="es-ES" dirty="0"/>
              <a:t> pues …yo esto no lo había visto yo en mi vida y no se si lo podría haber visto en otro sitio pues muy bien.”</a:t>
            </a:r>
          </a:p>
          <a:p>
            <a:pPr marL="0" indent="0">
              <a:buNone/>
            </a:pPr>
            <a:r>
              <a:rPr lang="es-ES" dirty="0"/>
              <a:t>“…si porque una cosa que no entendíamos para nada, parece que te ha abierto la mente para decir…pues mira, el arte contemporáneo es esto. Al principio yo decía vaya chorrada…”</a:t>
            </a:r>
          </a:p>
          <a:p>
            <a:pPr marL="0" indent="0">
              <a:buNone/>
            </a:pPr>
            <a:endParaRPr lang="es-ES" dirty="0"/>
          </a:p>
          <a:p>
            <a:pPr marL="0" indent="0">
              <a:buNone/>
            </a:pPr>
            <a:endParaRPr lang="ca-ES" dirty="0"/>
          </a:p>
        </p:txBody>
      </p:sp>
      <p:sp>
        <p:nvSpPr>
          <p:cNvPr id="7" name="QuadreDeText 6">
            <a:extLst>
              <a:ext uri="{FF2B5EF4-FFF2-40B4-BE49-F238E27FC236}">
                <a16:creationId xmlns:a16="http://schemas.microsoft.com/office/drawing/2014/main" id="{B0BE31ED-3C7B-3E30-E029-6B87A47C0247}"/>
              </a:ext>
            </a:extLst>
          </p:cNvPr>
          <p:cNvSpPr txBox="1"/>
          <p:nvPr/>
        </p:nvSpPr>
        <p:spPr>
          <a:xfrm>
            <a:off x="1072376" y="4465393"/>
            <a:ext cx="2463303" cy="369332"/>
          </a:xfrm>
          <a:prstGeom prst="rect">
            <a:avLst/>
          </a:prstGeom>
          <a:noFill/>
        </p:spPr>
        <p:txBody>
          <a:bodyPr wrap="none" rtlCol="0">
            <a:spAutoFit/>
          </a:bodyPr>
          <a:lstStyle/>
          <a:p>
            <a:r>
              <a:rPr lang="ca-ES" dirty="0" err="1"/>
              <a:t>CaixaFòrum</a:t>
            </a:r>
            <a:r>
              <a:rPr lang="ca-ES" dirty="0"/>
              <a:t> GI de Porta</a:t>
            </a:r>
          </a:p>
        </p:txBody>
      </p:sp>
    </p:spTree>
    <p:extLst>
      <p:ext uri="{BB962C8B-B14F-4D97-AF65-F5344CB8AC3E}">
        <p14:creationId xmlns:p14="http://schemas.microsoft.com/office/powerpoint/2010/main" val="72057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1CB0D86-D082-1F70-3686-0FE491D67833}"/>
              </a:ext>
            </a:extLst>
          </p:cNvPr>
          <p:cNvSpPr>
            <a:spLocks noGrp="1"/>
          </p:cNvSpPr>
          <p:nvPr>
            <p:ph type="title"/>
          </p:nvPr>
        </p:nvSpPr>
        <p:spPr/>
        <p:txBody>
          <a:bodyPr/>
          <a:lstStyle/>
          <a:p>
            <a:r>
              <a:rPr lang="ca-ES" dirty="0"/>
              <a:t>Avaluació qualitativa: primeres impressions</a:t>
            </a:r>
          </a:p>
        </p:txBody>
      </p:sp>
      <p:pic>
        <p:nvPicPr>
          <p:cNvPr id="6" name="Contenidor de contingut 5">
            <a:extLst>
              <a:ext uri="{FF2B5EF4-FFF2-40B4-BE49-F238E27FC236}">
                <a16:creationId xmlns:a16="http://schemas.microsoft.com/office/drawing/2014/main" id="{A2EB7103-185F-D50C-7FBE-A4C58A947FB2}"/>
              </a:ext>
            </a:extLst>
          </p:cNvPr>
          <p:cNvPicPr>
            <a:picLocks noGrp="1" noChangeAspect="1"/>
          </p:cNvPicPr>
          <p:nvPr>
            <p:ph sz="half" idx="11"/>
          </p:nvPr>
        </p:nvPicPr>
        <p:blipFill>
          <a:blip r:embed="rId3"/>
          <a:stretch>
            <a:fillRect/>
          </a:stretch>
        </p:blipFill>
        <p:spPr>
          <a:xfrm>
            <a:off x="607742" y="1233495"/>
            <a:ext cx="3987853" cy="2992818"/>
          </a:xfrm>
          <a:prstGeom prst="rect">
            <a:avLst/>
          </a:prstGeom>
        </p:spPr>
      </p:pic>
      <p:sp>
        <p:nvSpPr>
          <p:cNvPr id="4" name="Contenidor de contingut 3">
            <a:extLst>
              <a:ext uri="{FF2B5EF4-FFF2-40B4-BE49-F238E27FC236}">
                <a16:creationId xmlns:a16="http://schemas.microsoft.com/office/drawing/2014/main" id="{D7E5FF10-EAD1-8F06-C430-533089D3B814}"/>
              </a:ext>
            </a:extLst>
          </p:cNvPr>
          <p:cNvSpPr>
            <a:spLocks noGrp="1"/>
          </p:cNvSpPr>
          <p:nvPr>
            <p:ph sz="half" idx="10"/>
          </p:nvPr>
        </p:nvSpPr>
        <p:spPr>
          <a:xfrm>
            <a:off x="4783873" y="1233495"/>
            <a:ext cx="6569927" cy="5066943"/>
          </a:xfrm>
        </p:spPr>
        <p:txBody>
          <a:bodyPr>
            <a:normAutofit fontScale="92500" lnSpcReduction="20000"/>
          </a:bodyPr>
          <a:lstStyle/>
          <a:p>
            <a:pPr marL="0" indent="0">
              <a:buNone/>
            </a:pPr>
            <a:r>
              <a:rPr lang="es-ES" b="1" dirty="0">
                <a:solidFill>
                  <a:schemeClr val="accent1"/>
                </a:solidFill>
              </a:rPr>
              <a:t>5. </a:t>
            </a:r>
            <a:r>
              <a:rPr lang="es-ES" b="1" dirty="0" err="1">
                <a:solidFill>
                  <a:schemeClr val="accent1"/>
                </a:solidFill>
              </a:rPr>
              <a:t>S’han</a:t>
            </a:r>
            <a:r>
              <a:rPr lang="es-ES" b="1" dirty="0">
                <a:solidFill>
                  <a:schemeClr val="accent1"/>
                </a:solidFill>
              </a:rPr>
              <a:t> </a:t>
            </a:r>
            <a:r>
              <a:rPr lang="es-ES" b="1" dirty="0" err="1">
                <a:solidFill>
                  <a:schemeClr val="accent1"/>
                </a:solidFill>
              </a:rPr>
              <a:t>sentit</a:t>
            </a:r>
            <a:r>
              <a:rPr lang="es-ES" b="1" dirty="0">
                <a:solidFill>
                  <a:schemeClr val="accent1"/>
                </a:solidFill>
              </a:rPr>
              <a:t> valorades, empoderades</a:t>
            </a:r>
          </a:p>
          <a:p>
            <a:pPr marL="0" indent="0">
              <a:buNone/>
            </a:pPr>
            <a:r>
              <a:rPr lang="es-ES" dirty="0"/>
              <a:t>“</a:t>
            </a:r>
            <a:r>
              <a:rPr lang="es-ES" dirty="0" err="1"/>
              <a:t>Molt</a:t>
            </a:r>
            <a:r>
              <a:rPr lang="es-ES" dirty="0"/>
              <a:t> </a:t>
            </a:r>
            <a:r>
              <a:rPr lang="es-ES" dirty="0" err="1"/>
              <a:t>gratificant</a:t>
            </a:r>
            <a:r>
              <a:rPr lang="es-ES" dirty="0"/>
              <a:t>, he </a:t>
            </a:r>
            <a:r>
              <a:rPr lang="es-ES" dirty="0" err="1"/>
              <a:t>augmentat</a:t>
            </a:r>
            <a:r>
              <a:rPr lang="es-ES" dirty="0"/>
              <a:t> la </a:t>
            </a:r>
            <a:r>
              <a:rPr lang="es-ES" dirty="0" err="1"/>
              <a:t>meva</a:t>
            </a:r>
            <a:r>
              <a:rPr lang="es-ES" dirty="0"/>
              <a:t> estima, un 50% mira, si </a:t>
            </a:r>
            <a:r>
              <a:rPr lang="es-ES" dirty="0" err="1"/>
              <a:t>si</a:t>
            </a:r>
            <a:r>
              <a:rPr lang="es-ES" dirty="0"/>
              <a:t>, </a:t>
            </a:r>
            <a:r>
              <a:rPr lang="es-ES" dirty="0" err="1"/>
              <a:t>m’ha</a:t>
            </a:r>
            <a:r>
              <a:rPr lang="es-ES" dirty="0"/>
              <a:t> </a:t>
            </a:r>
            <a:r>
              <a:rPr lang="es-ES" dirty="0" err="1"/>
              <a:t>agradat</a:t>
            </a:r>
            <a:r>
              <a:rPr lang="es-ES" dirty="0"/>
              <a:t> </a:t>
            </a:r>
            <a:r>
              <a:rPr lang="es-ES" dirty="0" err="1"/>
              <a:t>molt</a:t>
            </a:r>
            <a:r>
              <a:rPr lang="es-ES" dirty="0"/>
              <a:t>, </a:t>
            </a:r>
            <a:r>
              <a:rPr lang="es-ES" dirty="0" err="1"/>
              <a:t>molt</a:t>
            </a:r>
            <a:r>
              <a:rPr lang="es-ES" dirty="0"/>
              <a:t>,...”</a:t>
            </a:r>
          </a:p>
          <a:p>
            <a:pPr marL="0" indent="0">
              <a:buNone/>
            </a:pPr>
            <a:r>
              <a:rPr lang="es-ES" dirty="0"/>
              <a:t>“Si yo creo que si, porque aún es como un sueño lo tienes por ahí dando vueltas que tu has hecho esto que te han preguntado que tu opinión ha valido, todo esto tiene mucho que ver con el estado de ánimo”</a:t>
            </a:r>
          </a:p>
          <a:p>
            <a:pPr marL="0" indent="0">
              <a:buNone/>
            </a:pPr>
            <a:r>
              <a:rPr lang="es-ES" b="1" dirty="0">
                <a:solidFill>
                  <a:schemeClr val="accent1"/>
                </a:solidFill>
              </a:rPr>
              <a:t>7. </a:t>
            </a:r>
            <a:r>
              <a:rPr lang="es-ES" b="1" dirty="0" err="1">
                <a:solidFill>
                  <a:schemeClr val="accent1"/>
                </a:solidFill>
              </a:rPr>
              <a:t>S’han</a:t>
            </a:r>
            <a:r>
              <a:rPr lang="es-ES" b="1" dirty="0">
                <a:solidFill>
                  <a:schemeClr val="accent1"/>
                </a:solidFill>
              </a:rPr>
              <a:t> </a:t>
            </a:r>
            <a:r>
              <a:rPr lang="es-ES" b="1" dirty="0" err="1">
                <a:solidFill>
                  <a:schemeClr val="accent1"/>
                </a:solidFill>
              </a:rPr>
              <a:t>sentit</a:t>
            </a:r>
            <a:r>
              <a:rPr lang="es-ES" b="1" dirty="0">
                <a:solidFill>
                  <a:schemeClr val="accent1"/>
                </a:solidFill>
              </a:rPr>
              <a:t> </a:t>
            </a:r>
            <a:r>
              <a:rPr lang="es-ES" b="1" dirty="0" err="1">
                <a:solidFill>
                  <a:schemeClr val="accent1"/>
                </a:solidFill>
              </a:rPr>
              <a:t>millor</a:t>
            </a:r>
            <a:r>
              <a:rPr lang="es-ES" b="1" dirty="0">
                <a:solidFill>
                  <a:schemeClr val="accent1"/>
                </a:solidFill>
              </a:rPr>
              <a:t> </a:t>
            </a:r>
            <a:r>
              <a:rPr lang="es-ES" b="1" dirty="0" err="1">
                <a:solidFill>
                  <a:schemeClr val="accent1"/>
                </a:solidFill>
              </a:rPr>
              <a:t>físicament</a:t>
            </a:r>
            <a:endParaRPr lang="es-ES" b="1" dirty="0">
              <a:solidFill>
                <a:schemeClr val="accent1"/>
              </a:solidFill>
            </a:endParaRPr>
          </a:p>
          <a:p>
            <a:pPr marL="0" indent="0">
              <a:buNone/>
            </a:pPr>
            <a:r>
              <a:rPr lang="es-ES" dirty="0"/>
              <a:t>“Yo creo que el físico, pues todo, porque yo, yo si te contara yo tengo a mi mujer esquizofrénica. Y yo muchas muchos días pues estoy como si estuviera solo en casa. Ella está en su mundo y yo estoy en mi mundo. Y esto pues me ha ayudado a salir del pozo ese en el que estaba, a desconectar, porque eso me ha dado la vida pues para poder mover y hacer cosas de no coger depresiones.”</a:t>
            </a:r>
          </a:p>
          <a:p>
            <a:endParaRPr lang="ca-ES" dirty="0"/>
          </a:p>
        </p:txBody>
      </p:sp>
      <p:sp>
        <p:nvSpPr>
          <p:cNvPr id="7" name="QuadreDeText 6">
            <a:extLst>
              <a:ext uri="{FF2B5EF4-FFF2-40B4-BE49-F238E27FC236}">
                <a16:creationId xmlns:a16="http://schemas.microsoft.com/office/drawing/2014/main" id="{FBF893DE-D7BC-25A0-4438-BDDC7BE0E424}"/>
              </a:ext>
            </a:extLst>
          </p:cNvPr>
          <p:cNvSpPr txBox="1"/>
          <p:nvPr/>
        </p:nvSpPr>
        <p:spPr>
          <a:xfrm>
            <a:off x="1382751" y="4621510"/>
            <a:ext cx="2388474" cy="369332"/>
          </a:xfrm>
          <a:prstGeom prst="rect">
            <a:avLst/>
          </a:prstGeom>
          <a:noFill/>
        </p:spPr>
        <p:txBody>
          <a:bodyPr wrap="none" rtlCol="0">
            <a:spAutoFit/>
          </a:bodyPr>
          <a:lstStyle/>
          <a:p>
            <a:r>
              <a:rPr lang="ca-ES" dirty="0" err="1"/>
              <a:t>CaixaFòrum</a:t>
            </a:r>
            <a:r>
              <a:rPr lang="ca-ES" dirty="0"/>
              <a:t> GI de Porta</a:t>
            </a:r>
          </a:p>
        </p:txBody>
      </p:sp>
    </p:spTree>
    <p:extLst>
      <p:ext uri="{BB962C8B-B14F-4D97-AF65-F5344CB8AC3E}">
        <p14:creationId xmlns:p14="http://schemas.microsoft.com/office/powerpoint/2010/main" val="98122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1CB0D86-D082-1F70-3686-0FE491D67833}"/>
              </a:ext>
            </a:extLst>
          </p:cNvPr>
          <p:cNvSpPr>
            <a:spLocks noGrp="1"/>
          </p:cNvSpPr>
          <p:nvPr>
            <p:ph type="title"/>
          </p:nvPr>
        </p:nvSpPr>
        <p:spPr/>
        <p:txBody>
          <a:bodyPr/>
          <a:lstStyle/>
          <a:p>
            <a:r>
              <a:rPr lang="ca-ES" dirty="0"/>
              <a:t>Avaluació qualitativa: primeres impressions</a:t>
            </a:r>
          </a:p>
        </p:txBody>
      </p:sp>
      <p:sp>
        <p:nvSpPr>
          <p:cNvPr id="7" name="QuadreDeText 6">
            <a:extLst>
              <a:ext uri="{FF2B5EF4-FFF2-40B4-BE49-F238E27FC236}">
                <a16:creationId xmlns:a16="http://schemas.microsoft.com/office/drawing/2014/main" id="{FBF893DE-D7BC-25A0-4438-BDDC7BE0E424}"/>
              </a:ext>
            </a:extLst>
          </p:cNvPr>
          <p:cNvSpPr txBox="1"/>
          <p:nvPr/>
        </p:nvSpPr>
        <p:spPr>
          <a:xfrm>
            <a:off x="735981" y="5765103"/>
            <a:ext cx="37186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Visita al Jardí Botànica, GI de Vila</a:t>
            </a:r>
          </a:p>
          <a:p>
            <a:pPr marL="0" marR="0" lvl="0" indent="0" algn="l" defTabSz="914400" rtl="0" eaLnBrk="1" fontAlgn="auto" latinLnBrk="0" hangingPunct="1">
              <a:lnSpc>
                <a:spcPct val="100000"/>
              </a:lnSpc>
              <a:spcBef>
                <a:spcPts val="0"/>
              </a:spcBef>
              <a:spcAft>
                <a:spcPts val="0"/>
              </a:spcAft>
              <a:buClrTx/>
              <a:buSzTx/>
              <a:buFontTx/>
              <a:buNone/>
              <a:tabLst/>
              <a:defRPr/>
            </a:pPr>
            <a:r>
              <a:rPr lang="ca-ES" dirty="0">
                <a:solidFill>
                  <a:prstClr val="black"/>
                </a:solidFill>
                <a:latin typeface="Calibri" panose="020F0502020204030204"/>
              </a:rPr>
              <a:t>de Gràcia (MNAC)</a:t>
            </a:r>
            <a:endPar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tge 7">
            <a:extLst>
              <a:ext uri="{FF2B5EF4-FFF2-40B4-BE49-F238E27FC236}">
                <a16:creationId xmlns:a16="http://schemas.microsoft.com/office/drawing/2014/main" id="{139C2625-9DD9-8258-FA34-968BCE509832}"/>
              </a:ext>
            </a:extLst>
          </p:cNvPr>
          <p:cNvPicPr>
            <a:picLocks noChangeAspect="1"/>
          </p:cNvPicPr>
          <p:nvPr/>
        </p:nvPicPr>
        <p:blipFill>
          <a:blip r:embed="rId3"/>
          <a:stretch>
            <a:fillRect/>
          </a:stretch>
        </p:blipFill>
        <p:spPr>
          <a:xfrm>
            <a:off x="921264" y="1186354"/>
            <a:ext cx="3338502" cy="4451336"/>
          </a:xfrm>
          <a:prstGeom prst="rect">
            <a:avLst/>
          </a:prstGeom>
        </p:spPr>
      </p:pic>
      <p:sp>
        <p:nvSpPr>
          <p:cNvPr id="10" name="Contenidor de contingut 9">
            <a:extLst>
              <a:ext uri="{FF2B5EF4-FFF2-40B4-BE49-F238E27FC236}">
                <a16:creationId xmlns:a16="http://schemas.microsoft.com/office/drawing/2014/main" id="{F1E62317-5105-E8E3-45D6-2B28EDCE06AD}"/>
              </a:ext>
            </a:extLst>
          </p:cNvPr>
          <p:cNvSpPr>
            <a:spLocks noGrp="1"/>
          </p:cNvSpPr>
          <p:nvPr>
            <p:ph sz="half" idx="10"/>
          </p:nvPr>
        </p:nvSpPr>
        <p:spPr>
          <a:xfrm>
            <a:off x="4774580" y="1401516"/>
            <a:ext cx="5181600" cy="4351338"/>
          </a:xfrm>
        </p:spPr>
        <p:txBody>
          <a:bodyPr/>
          <a:lstStyle/>
          <a:p>
            <a:pPr marL="0" indent="0">
              <a:buNone/>
            </a:pPr>
            <a:r>
              <a:rPr lang="ca-ES" b="1" dirty="0">
                <a:solidFill>
                  <a:schemeClr val="accent1"/>
                </a:solidFill>
              </a:rPr>
              <a:t>HAN FET XARXA !!!</a:t>
            </a:r>
          </a:p>
          <a:p>
            <a:pPr marL="0" indent="0">
              <a:buNone/>
            </a:pPr>
            <a:r>
              <a:rPr lang="es-ES" dirty="0"/>
              <a:t>“…veo gente bastante </a:t>
            </a:r>
            <a:r>
              <a:rPr lang="es-ES" dirty="0" err="1"/>
              <a:t>bastante</a:t>
            </a:r>
            <a:r>
              <a:rPr lang="es-ES" dirty="0"/>
              <a:t> maja como para... sería bueno que a lo mejor independientemente de lo que hagáis vosotros a lo mejor nosotros podamos tener contacto entre nosotros porque sería muy interesante. Mas personas de la edad que tengo, que tenemos todos, es bueno, estar, no quedarse en casa salir, ir a sitios…. Por eso me ha gustado tanto el taller este.”</a:t>
            </a:r>
            <a:endParaRPr lang="ca-ES" dirty="0"/>
          </a:p>
        </p:txBody>
      </p:sp>
    </p:spTree>
    <p:extLst>
      <p:ext uri="{BB962C8B-B14F-4D97-AF65-F5344CB8AC3E}">
        <p14:creationId xmlns:p14="http://schemas.microsoft.com/office/powerpoint/2010/main" val="373181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0"/>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033815" y="1389550"/>
            <a:ext cx="5155821" cy="4812947"/>
          </a:xfrm>
          <a:prstGeom prst="rect">
            <a:avLst/>
          </a:prstGeom>
        </p:spPr>
      </p:pic>
      <p:sp>
        <p:nvSpPr>
          <p:cNvPr id="8" name="Título 1">
            <a:extLst>
              <a:ext uri="{FF2B5EF4-FFF2-40B4-BE49-F238E27FC236}">
                <a16:creationId xmlns:a16="http://schemas.microsoft.com/office/drawing/2014/main" id="{90FD59C9-31B4-9B4F-A972-0067B6EF4F67}"/>
              </a:ext>
            </a:extLst>
          </p:cNvPr>
          <p:cNvSpPr>
            <a:spLocks noGrp="1"/>
          </p:cNvSpPr>
          <p:nvPr>
            <p:ph type="ctrTitle"/>
          </p:nvPr>
        </p:nvSpPr>
        <p:spPr>
          <a:xfrm>
            <a:off x="914399" y="233362"/>
            <a:ext cx="10363200" cy="670718"/>
          </a:xfrm>
        </p:spPr>
        <p:txBody>
          <a:bodyPr/>
          <a:lstStyle/>
          <a:p>
            <a:r>
              <a:rPr lang="ca-ES" dirty="0"/>
              <a:t>Per què persones grans</a:t>
            </a:r>
          </a:p>
        </p:txBody>
      </p:sp>
      <p:sp>
        <p:nvSpPr>
          <p:cNvPr id="9" name="Marcador de contenido 2">
            <a:extLst>
              <a:ext uri="{FF2B5EF4-FFF2-40B4-BE49-F238E27FC236}">
                <a16:creationId xmlns:a16="http://schemas.microsoft.com/office/drawing/2014/main" id="{42CF9172-7039-8348-B7CB-68B2535F2AEE}"/>
              </a:ext>
            </a:extLst>
          </p:cNvPr>
          <p:cNvSpPr txBox="1">
            <a:spLocks/>
          </p:cNvSpPr>
          <p:nvPr/>
        </p:nvSpPr>
        <p:spPr>
          <a:xfrm>
            <a:off x="286327" y="1389550"/>
            <a:ext cx="6317673" cy="4706206"/>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100000"/>
              </a:lnSpc>
              <a:spcBef>
                <a:spcPts val="1000"/>
              </a:spcBef>
              <a:spcAft>
                <a:spcPts val="0"/>
              </a:spcAft>
              <a:buClr>
                <a:srgbClr val="018EA5"/>
              </a:buClr>
              <a:buSzPct val="75000"/>
              <a:buFontTx/>
              <a:buBlip>
                <a:blip r:embed="rId3"/>
              </a:buBlip>
              <a:tabLst/>
              <a:defRPr sz="1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100000"/>
              </a:lnSpc>
              <a:spcBef>
                <a:spcPts val="500"/>
              </a:spcBef>
              <a:buFont typeface="Courier New" panose="02070309020205020404" pitchFamily="49"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a-ES" sz="2000" dirty="0"/>
              <a:t>L’any 2021 a </a:t>
            </a:r>
            <a:r>
              <a:rPr lang="ca-ES" sz="2000" dirty="0">
                <a:solidFill>
                  <a:srgbClr val="0070C0"/>
                </a:solidFill>
              </a:rPr>
              <a:t>Barcelona un 2,6 % de la població era de 65 anys i més</a:t>
            </a:r>
          </a:p>
          <a:p>
            <a:r>
              <a:rPr lang="ca-ES" sz="2000" dirty="0" err="1">
                <a:solidFill>
                  <a:srgbClr val="0070C0"/>
                </a:solidFill>
              </a:rPr>
              <a:t>L’Index</a:t>
            </a:r>
            <a:r>
              <a:rPr lang="ca-ES" sz="2000" dirty="0">
                <a:solidFill>
                  <a:srgbClr val="0070C0"/>
                </a:solidFill>
              </a:rPr>
              <a:t> d’Envelliment </a:t>
            </a:r>
            <a:r>
              <a:rPr lang="ca-ES" sz="2000" dirty="0"/>
              <a:t>(persones de més de 65 anys respecte a persones de 15 anys i menys) a Barcelona </a:t>
            </a:r>
            <a:r>
              <a:rPr lang="ca-ES" sz="2000" dirty="0">
                <a:solidFill>
                  <a:srgbClr val="0070C0"/>
                </a:solidFill>
              </a:rPr>
              <a:t>és de 167,4% </a:t>
            </a:r>
            <a:r>
              <a:rPr lang="ca-ES" sz="2000" dirty="0"/>
              <a:t>i el de </a:t>
            </a:r>
            <a:r>
              <a:rPr lang="ca-ES" sz="2000" dirty="0" err="1">
                <a:solidFill>
                  <a:srgbClr val="0070C0"/>
                </a:solidFill>
              </a:rPr>
              <a:t>Sobreenvelliment</a:t>
            </a:r>
            <a:r>
              <a:rPr lang="ca-ES" sz="2000" dirty="0">
                <a:solidFill>
                  <a:srgbClr val="0070C0"/>
                </a:solidFill>
              </a:rPr>
              <a:t> </a:t>
            </a:r>
            <a:r>
              <a:rPr lang="ca-ES" sz="2000" dirty="0"/>
              <a:t>(persones de 85 anys i més amb relació al conjunt de persones més grans de 65 anys) de </a:t>
            </a:r>
            <a:r>
              <a:rPr lang="ca-ES" sz="2000" dirty="0">
                <a:solidFill>
                  <a:srgbClr val="0070C0"/>
                </a:solidFill>
              </a:rPr>
              <a:t>19,6%. </a:t>
            </a:r>
          </a:p>
          <a:p>
            <a:r>
              <a:rPr lang="ca-ES" sz="2000" dirty="0">
                <a:solidFill>
                  <a:srgbClr val="0070C0"/>
                </a:solidFill>
              </a:rPr>
              <a:t>El 25,7% de les persones de 65 anys cap amunt viuen soles</a:t>
            </a:r>
          </a:p>
          <a:p>
            <a:r>
              <a:rPr lang="ca-ES" sz="2000" dirty="0"/>
              <a:t>Viure sol no vol dir sentir-se sol, però és un factor de risc. Desprès de la pandèmia, el 18,7% de les persones de 65 anys i més s’han sentit soles a vegades i/o sovint. </a:t>
            </a:r>
          </a:p>
        </p:txBody>
      </p:sp>
      <p:sp>
        <p:nvSpPr>
          <p:cNvPr id="2" name="Marcador de contenido 1"/>
          <p:cNvSpPr>
            <a:spLocks noGrp="1"/>
          </p:cNvSpPr>
          <p:nvPr>
            <p:ph idx="11"/>
          </p:nvPr>
        </p:nvSpPr>
        <p:spPr/>
        <p:txBody>
          <a:bodyPr>
            <a:normAutofit fontScale="92500" lnSpcReduction="10000"/>
          </a:bodyPr>
          <a:lstStyle/>
          <a:p>
            <a:endParaRPr lang="es-ES" dirty="0"/>
          </a:p>
        </p:txBody>
      </p:sp>
      <p:pic>
        <p:nvPicPr>
          <p:cNvPr id="3" name="Imagen 2"/>
          <p:cNvPicPr>
            <a:picLocks noChangeAspect="1"/>
          </p:cNvPicPr>
          <p:nvPr/>
        </p:nvPicPr>
        <p:blipFill>
          <a:blip r:embed="rId4"/>
          <a:stretch>
            <a:fillRect/>
          </a:stretch>
        </p:blipFill>
        <p:spPr>
          <a:xfrm>
            <a:off x="11277599" y="5499144"/>
            <a:ext cx="1182727" cy="1188823"/>
          </a:xfrm>
          <a:prstGeom prst="rect">
            <a:avLst/>
          </a:prstGeom>
        </p:spPr>
      </p:pic>
    </p:spTree>
    <p:extLst>
      <p:ext uri="{BB962C8B-B14F-4D97-AF65-F5344CB8AC3E}">
        <p14:creationId xmlns:p14="http://schemas.microsoft.com/office/powerpoint/2010/main" val="135133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90FD59C9-31B4-9B4F-A972-0067B6EF4F67}"/>
              </a:ext>
            </a:extLst>
          </p:cNvPr>
          <p:cNvSpPr>
            <a:spLocks noGrp="1"/>
          </p:cNvSpPr>
          <p:nvPr>
            <p:ph type="ctrTitle"/>
          </p:nvPr>
        </p:nvSpPr>
        <p:spPr>
          <a:xfrm>
            <a:off x="914399" y="233362"/>
            <a:ext cx="10363200" cy="670718"/>
          </a:xfrm>
        </p:spPr>
        <p:txBody>
          <a:bodyPr/>
          <a:lstStyle/>
          <a:p>
            <a:r>
              <a:rPr lang="ca-ES" dirty="0"/>
              <a:t>Per què art i museus</a:t>
            </a:r>
          </a:p>
        </p:txBody>
      </p:sp>
      <p:sp>
        <p:nvSpPr>
          <p:cNvPr id="9" name="Marcador de contenido 2">
            <a:extLst>
              <a:ext uri="{FF2B5EF4-FFF2-40B4-BE49-F238E27FC236}">
                <a16:creationId xmlns:a16="http://schemas.microsoft.com/office/drawing/2014/main" id="{42CF9172-7039-8348-B7CB-68B2535F2AEE}"/>
              </a:ext>
            </a:extLst>
          </p:cNvPr>
          <p:cNvSpPr txBox="1">
            <a:spLocks/>
          </p:cNvSpPr>
          <p:nvPr/>
        </p:nvSpPr>
        <p:spPr>
          <a:xfrm>
            <a:off x="286327" y="1496291"/>
            <a:ext cx="6317673" cy="4706206"/>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100000"/>
              </a:lnSpc>
              <a:spcBef>
                <a:spcPts val="1000"/>
              </a:spcBef>
              <a:spcAft>
                <a:spcPts val="0"/>
              </a:spcAft>
              <a:buClr>
                <a:srgbClr val="018EA5"/>
              </a:buClr>
              <a:buSzPct val="75000"/>
              <a:buFontTx/>
              <a:buBlip>
                <a:blip r:embed="rId2"/>
              </a:buBlip>
              <a:tabLst/>
              <a:defRPr sz="1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lnSpc>
                <a:spcPct val="100000"/>
              </a:lnSpc>
              <a:spcBef>
                <a:spcPts val="500"/>
              </a:spcBef>
              <a:buFont typeface="Courier New" panose="02070309020205020404" pitchFamily="49"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a-ES" sz="1800" dirty="0"/>
              <a:t>Cada cop hi ha més evidència científica dels </a:t>
            </a:r>
            <a:r>
              <a:rPr lang="ca-ES" sz="1800" dirty="0">
                <a:solidFill>
                  <a:srgbClr val="0070C0"/>
                </a:solidFill>
              </a:rPr>
              <a:t>efectes beneficiosos de l’art en el benestar físic i emocional </a:t>
            </a:r>
            <a:r>
              <a:rPr lang="ca-ES" sz="1800" dirty="0"/>
              <a:t>de les persones.</a:t>
            </a:r>
          </a:p>
          <a:p>
            <a:r>
              <a:rPr lang="ca-ES" sz="1800" dirty="0"/>
              <a:t>La participació en </a:t>
            </a:r>
            <a:r>
              <a:rPr lang="ca-ES" sz="1800" dirty="0">
                <a:solidFill>
                  <a:srgbClr val="0070C0"/>
                </a:solidFill>
              </a:rPr>
              <a:t>activitats artístiques </a:t>
            </a:r>
            <a:r>
              <a:rPr lang="ca-ES" sz="1800" dirty="0"/>
              <a:t>per part de les persones grans </a:t>
            </a:r>
            <a:r>
              <a:rPr lang="ca-ES" sz="1800" dirty="0">
                <a:solidFill>
                  <a:srgbClr val="0070C0"/>
                </a:solidFill>
              </a:rPr>
              <a:t>ajuda a tornar-se a connectar amb la comunitat.</a:t>
            </a:r>
          </a:p>
          <a:p>
            <a:r>
              <a:rPr lang="ca-ES" sz="1800" dirty="0">
                <a:solidFill>
                  <a:srgbClr val="0070C0"/>
                </a:solidFill>
              </a:rPr>
              <a:t>Els museus generen oportunitats de benestar i inclusió social en les persones grans</a:t>
            </a:r>
            <a:r>
              <a:rPr lang="ca-ES" sz="1800" dirty="0"/>
              <a:t>, mitjançant complexes interaccions entre individus i processos socials.</a:t>
            </a:r>
          </a:p>
          <a:p>
            <a:r>
              <a:rPr lang="ca-ES" sz="1800" dirty="0"/>
              <a:t>Ja hi ha diferents experiències en museus de New York, Londres, Montreal...que mostren com una intervenció duta a terme en un museu contribueix a reduir l’aïllament de les persones grans.</a:t>
            </a:r>
          </a:p>
          <a:p>
            <a:r>
              <a:rPr lang="ca-ES" sz="1800" dirty="0"/>
              <a:t>Són intervencions que es duen a terme en unes </a:t>
            </a:r>
            <a:r>
              <a:rPr lang="ca-ES" sz="1800" dirty="0">
                <a:solidFill>
                  <a:srgbClr val="0070C0"/>
                </a:solidFill>
              </a:rPr>
              <a:t>10 sessions </a:t>
            </a:r>
            <a:r>
              <a:rPr lang="ca-ES" sz="1800" dirty="0"/>
              <a:t>repartides al llarg de l’any</a:t>
            </a:r>
          </a:p>
        </p:txBody>
      </p:sp>
      <p:pic>
        <p:nvPicPr>
          <p:cNvPr id="3" name="Marcador de contenido 2"/>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7096874" y="1385455"/>
            <a:ext cx="2309499" cy="1217902"/>
          </a:xfr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8716" y="1385455"/>
            <a:ext cx="2289248" cy="1274651"/>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6874" y="2923449"/>
            <a:ext cx="2380648" cy="137146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6875" y="4574013"/>
            <a:ext cx="2398108" cy="1473793"/>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8715" y="2898279"/>
            <a:ext cx="2289247" cy="1396629"/>
          </a:xfrm>
          <a:prstGeom prst="rect">
            <a:avLst/>
          </a:prstGeom>
        </p:spPr>
      </p:pic>
      <p:pic>
        <p:nvPicPr>
          <p:cNvPr id="12" name="Imagen 11"/>
          <p:cNvPicPr>
            <a:picLocks noChangeAspect="1"/>
          </p:cNvPicPr>
          <p:nvPr/>
        </p:nvPicPr>
        <p:blipFill>
          <a:blip r:embed="rId8"/>
          <a:stretch>
            <a:fillRect/>
          </a:stretch>
        </p:blipFill>
        <p:spPr>
          <a:xfrm>
            <a:off x="9698182" y="4574013"/>
            <a:ext cx="2247614" cy="1473793"/>
          </a:xfrm>
          <a:prstGeom prst="rect">
            <a:avLst/>
          </a:prstGeom>
        </p:spPr>
      </p:pic>
      <p:pic>
        <p:nvPicPr>
          <p:cNvPr id="2" name="Imagen 1"/>
          <p:cNvPicPr>
            <a:picLocks noChangeAspect="1"/>
          </p:cNvPicPr>
          <p:nvPr/>
        </p:nvPicPr>
        <p:blipFill>
          <a:blip r:embed="rId9"/>
          <a:stretch>
            <a:fillRect/>
          </a:stretch>
        </p:blipFill>
        <p:spPr>
          <a:xfrm>
            <a:off x="11277599" y="5823594"/>
            <a:ext cx="1182727" cy="1188823"/>
          </a:xfrm>
          <a:prstGeom prst="rect">
            <a:avLst/>
          </a:prstGeom>
        </p:spPr>
      </p:pic>
    </p:spTree>
    <p:extLst>
      <p:ext uri="{BB962C8B-B14F-4D97-AF65-F5344CB8AC3E}">
        <p14:creationId xmlns:p14="http://schemas.microsoft.com/office/powerpoint/2010/main" val="110726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Objectius </a:t>
            </a:r>
            <a:r>
              <a:rPr lang="ca-ES" dirty="0" err="1"/>
              <a:t>d’ArtGran</a:t>
            </a:r>
            <a:endParaRPr lang="ca-ES" dirty="0"/>
          </a:p>
        </p:txBody>
      </p:sp>
      <p:sp>
        <p:nvSpPr>
          <p:cNvPr id="5" name="Marcador de contenido 2">
            <a:extLst>
              <a:ext uri="{FF2B5EF4-FFF2-40B4-BE49-F238E27FC236}">
                <a16:creationId xmlns:a16="http://schemas.microsoft.com/office/drawing/2014/main" id="{C4B18082-C551-7C4A-A169-C50BF9973579}"/>
              </a:ext>
            </a:extLst>
          </p:cNvPr>
          <p:cNvSpPr>
            <a:spLocks noGrp="1"/>
          </p:cNvSpPr>
          <p:nvPr>
            <p:ph idx="4294967295"/>
          </p:nvPr>
        </p:nvSpPr>
        <p:spPr>
          <a:xfrm>
            <a:off x="956896" y="1459344"/>
            <a:ext cx="10191750" cy="4747491"/>
          </a:xfrm>
        </p:spPr>
        <p:txBody>
          <a:bodyPr>
            <a:noAutofit/>
          </a:bodyPr>
          <a:lstStyle/>
          <a:p>
            <a:pPr>
              <a:lnSpc>
                <a:spcPct val="150000"/>
              </a:lnSpc>
            </a:pPr>
            <a:r>
              <a:rPr lang="ca-ES" sz="1800" dirty="0">
                <a:solidFill>
                  <a:srgbClr val="018EA5"/>
                </a:solidFill>
              </a:rPr>
              <a:t>Objectiu general: </a:t>
            </a:r>
            <a:r>
              <a:rPr lang="ca-ES" sz="1800" dirty="0"/>
              <a:t>reduir la solitud no volguda de les persones grans (a partir de 70 anys) de la ciutat de Barcelona i el seu impacte en la salut a través de tallers d’art realitzats en els museus i centres culturals de la ciutat.</a:t>
            </a:r>
          </a:p>
          <a:p>
            <a:pPr>
              <a:lnSpc>
                <a:spcPct val="150000"/>
              </a:lnSpc>
            </a:pPr>
            <a:r>
              <a:rPr lang="ca-ES" sz="1800" dirty="0">
                <a:solidFill>
                  <a:srgbClr val="018EA5"/>
                </a:solidFill>
              </a:rPr>
              <a:t>Objectius específics: </a:t>
            </a:r>
          </a:p>
          <a:p>
            <a:pPr lvl="1">
              <a:lnSpc>
                <a:spcPct val="150000"/>
              </a:lnSpc>
            </a:pPr>
            <a:r>
              <a:rPr lang="ca-ES" sz="1800" dirty="0"/>
              <a:t>Millora de l’estat de salut percebut de les persones grans a partir de la participació en els tallers</a:t>
            </a:r>
          </a:p>
          <a:p>
            <a:pPr lvl="1">
              <a:lnSpc>
                <a:spcPct val="150000"/>
              </a:lnSpc>
            </a:pPr>
            <a:r>
              <a:rPr lang="ca-ES" sz="1800" dirty="0"/>
              <a:t>Millora de l’estat d’ànim de les persones participants en els tallers</a:t>
            </a:r>
          </a:p>
          <a:p>
            <a:pPr lvl="1">
              <a:lnSpc>
                <a:spcPct val="150000"/>
              </a:lnSpc>
            </a:pPr>
            <a:r>
              <a:rPr lang="ca-ES" sz="1800" dirty="0"/>
              <a:t>Fomentar la creació de nous contactes socials </a:t>
            </a:r>
          </a:p>
        </p:txBody>
      </p:sp>
      <p:pic>
        <p:nvPicPr>
          <p:cNvPr id="3" name="Imagen 2"/>
          <p:cNvPicPr>
            <a:picLocks noChangeAspect="1"/>
          </p:cNvPicPr>
          <p:nvPr/>
        </p:nvPicPr>
        <p:blipFill>
          <a:blip r:embed="rId2"/>
          <a:stretch>
            <a:fillRect/>
          </a:stretch>
        </p:blipFill>
        <p:spPr>
          <a:xfrm>
            <a:off x="11148646" y="5292652"/>
            <a:ext cx="1182727" cy="1188823"/>
          </a:xfrm>
          <a:prstGeom prst="rect">
            <a:avLst/>
          </a:prstGeom>
        </p:spPr>
      </p:pic>
    </p:spTree>
    <p:extLst>
      <p:ext uri="{BB962C8B-B14F-4D97-AF65-F5344CB8AC3E}">
        <p14:creationId xmlns:p14="http://schemas.microsoft.com/office/powerpoint/2010/main" val="125130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Mètode per avaluar: estudi pilot </a:t>
            </a:r>
          </a:p>
        </p:txBody>
      </p:sp>
      <p:sp>
        <p:nvSpPr>
          <p:cNvPr id="5" name="Marcador de contenido 2">
            <a:extLst>
              <a:ext uri="{FF2B5EF4-FFF2-40B4-BE49-F238E27FC236}">
                <a16:creationId xmlns:a16="http://schemas.microsoft.com/office/drawing/2014/main" id="{C4B18082-C551-7C4A-A169-C50BF9973579}"/>
              </a:ext>
            </a:extLst>
          </p:cNvPr>
          <p:cNvSpPr>
            <a:spLocks noGrp="1"/>
          </p:cNvSpPr>
          <p:nvPr>
            <p:ph idx="4294967295"/>
          </p:nvPr>
        </p:nvSpPr>
        <p:spPr>
          <a:xfrm>
            <a:off x="956896" y="1459344"/>
            <a:ext cx="10191750" cy="4747491"/>
          </a:xfrm>
        </p:spPr>
        <p:txBody>
          <a:bodyPr>
            <a:noAutofit/>
          </a:bodyPr>
          <a:lstStyle/>
          <a:p>
            <a:pPr>
              <a:lnSpc>
                <a:spcPct val="150000"/>
              </a:lnSpc>
            </a:pPr>
            <a:r>
              <a:rPr lang="ca-ES" sz="2000" dirty="0">
                <a:solidFill>
                  <a:srgbClr val="018EA5"/>
                </a:solidFill>
              </a:rPr>
              <a:t>Disseny: </a:t>
            </a:r>
            <a:r>
              <a:rPr lang="ca-ES" sz="2000" dirty="0"/>
              <a:t>estudi quasi experimental amb un grup intervenció i un grup comparació al que se li oferiria la possibilitat de dur a terme la intervenció més endavant. </a:t>
            </a:r>
          </a:p>
          <a:p>
            <a:pPr>
              <a:lnSpc>
                <a:spcPct val="150000"/>
              </a:lnSpc>
            </a:pPr>
            <a:r>
              <a:rPr lang="ca-ES" sz="2000" dirty="0">
                <a:solidFill>
                  <a:srgbClr val="018EA5"/>
                </a:solidFill>
              </a:rPr>
              <a:t>En què consisteix la intervenció: </a:t>
            </a:r>
            <a:r>
              <a:rPr lang="ca-ES" sz="2000" dirty="0"/>
              <a:t>en grups d’entre 8-12 persones acudiran un dia a la setmana durant 10 setmanes seguides a un museu, on treballaran diversos aspectes tot seguint un procés.</a:t>
            </a:r>
            <a:endParaRPr lang="ca-ES" sz="2000" dirty="0">
              <a:solidFill>
                <a:srgbClr val="018EA5"/>
              </a:solidFill>
            </a:endParaRPr>
          </a:p>
          <a:p>
            <a:pPr>
              <a:lnSpc>
                <a:spcPct val="150000"/>
              </a:lnSpc>
            </a:pPr>
            <a:r>
              <a:rPr lang="ca-ES" sz="2000" dirty="0">
                <a:solidFill>
                  <a:srgbClr val="018EA5"/>
                </a:solidFill>
              </a:rPr>
              <a:t>Població d’estudi: </a:t>
            </a:r>
            <a:r>
              <a:rPr lang="ca-ES" sz="2000" dirty="0"/>
              <a:t>persones grans de 70 anys i més amb sentiment de solitud residents a la ciutat de Barcelona. Es farà una mostra de conveniència.</a:t>
            </a:r>
          </a:p>
        </p:txBody>
      </p:sp>
      <p:pic>
        <p:nvPicPr>
          <p:cNvPr id="3" name="Imagen 2"/>
          <p:cNvPicPr>
            <a:picLocks noChangeAspect="1"/>
          </p:cNvPicPr>
          <p:nvPr/>
        </p:nvPicPr>
        <p:blipFill>
          <a:blip r:embed="rId2"/>
          <a:stretch>
            <a:fillRect/>
          </a:stretch>
        </p:blipFill>
        <p:spPr>
          <a:xfrm>
            <a:off x="11148646" y="5418414"/>
            <a:ext cx="1182727" cy="1188823"/>
          </a:xfrm>
          <a:prstGeom prst="rect">
            <a:avLst/>
          </a:prstGeom>
        </p:spPr>
      </p:pic>
    </p:spTree>
    <p:extLst>
      <p:ext uri="{BB962C8B-B14F-4D97-AF65-F5344CB8AC3E}">
        <p14:creationId xmlns:p14="http://schemas.microsoft.com/office/powerpoint/2010/main" val="189582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Prova pilot</a:t>
            </a:r>
          </a:p>
        </p:txBody>
      </p:sp>
      <p:sp>
        <p:nvSpPr>
          <p:cNvPr id="5" name="Marcador de contenido 2">
            <a:extLst>
              <a:ext uri="{FF2B5EF4-FFF2-40B4-BE49-F238E27FC236}">
                <a16:creationId xmlns:a16="http://schemas.microsoft.com/office/drawing/2014/main" id="{C4B18082-C551-7C4A-A169-C50BF9973579}"/>
              </a:ext>
            </a:extLst>
          </p:cNvPr>
          <p:cNvSpPr>
            <a:spLocks noGrp="1"/>
          </p:cNvSpPr>
          <p:nvPr>
            <p:ph idx="4294967295"/>
          </p:nvPr>
        </p:nvSpPr>
        <p:spPr>
          <a:xfrm>
            <a:off x="1000125" y="1238735"/>
            <a:ext cx="10191750" cy="4747491"/>
          </a:xfrm>
        </p:spPr>
        <p:txBody>
          <a:bodyPr>
            <a:noAutofit/>
          </a:bodyPr>
          <a:lstStyle/>
          <a:p>
            <a:pPr>
              <a:lnSpc>
                <a:spcPct val="150000"/>
              </a:lnSpc>
            </a:pPr>
            <a:r>
              <a:rPr lang="ca-ES" sz="1800" dirty="0"/>
              <a:t>S’han seleccionat </a:t>
            </a:r>
            <a:r>
              <a:rPr lang="ca-ES" sz="1800" dirty="0">
                <a:solidFill>
                  <a:srgbClr val="0070C0"/>
                </a:solidFill>
              </a:rPr>
              <a:t>3 districtes de diferent context socioeconòmic</a:t>
            </a:r>
            <a:r>
              <a:rPr lang="ca-ES" sz="1800" dirty="0"/>
              <a:t>: Nou Barris, Horta-</a:t>
            </a:r>
            <a:r>
              <a:rPr lang="ca-ES" sz="1800" dirty="0" err="1"/>
              <a:t>Guinardó</a:t>
            </a:r>
            <a:r>
              <a:rPr lang="ca-ES" sz="1800" dirty="0"/>
              <a:t> i Gràcia. Dins de cada districte, s’escullen dos barris, per tant, treballarem en </a:t>
            </a:r>
            <a:r>
              <a:rPr lang="ca-ES" sz="1800" dirty="0">
                <a:solidFill>
                  <a:srgbClr val="0070C0"/>
                </a:solidFill>
              </a:rPr>
              <a:t>6 barris en total. </a:t>
            </a:r>
          </a:p>
          <a:p>
            <a:pPr>
              <a:lnSpc>
                <a:spcPct val="150000"/>
              </a:lnSpc>
            </a:pPr>
            <a:r>
              <a:rPr lang="ca-ES" sz="1800" dirty="0">
                <a:solidFill>
                  <a:srgbClr val="0070C0"/>
                </a:solidFill>
              </a:rPr>
              <a:t>En cada barri s’han escollit unes 30 persones </a:t>
            </a:r>
            <a:r>
              <a:rPr lang="ca-ES" sz="1800" dirty="0"/>
              <a:t>amb el perfil indicat (persones de 70 anys o mes, amb sentiment de solitud no volguda i amb autonomia). </a:t>
            </a:r>
            <a:r>
              <a:rPr lang="ca-ES" sz="1800" dirty="0">
                <a:solidFill>
                  <a:srgbClr val="0070C0"/>
                </a:solidFill>
              </a:rPr>
              <a:t>S’han fet dos grups </a:t>
            </a:r>
            <a:r>
              <a:rPr lang="ca-ES" sz="1800" dirty="0"/>
              <a:t>(un Grup Intervenció que va fer la intervenció entre abril i juny, i un Grup Control, que l’estan fent entre octubre i desembre). L’assignació va ser aleatòria.</a:t>
            </a:r>
          </a:p>
          <a:p>
            <a:pPr>
              <a:lnSpc>
                <a:spcPct val="150000"/>
              </a:lnSpc>
            </a:pPr>
            <a:r>
              <a:rPr lang="ca-ES" sz="1800" dirty="0"/>
              <a:t>A cada barri se li assigna un museu o centre cultural on anar a fer la intervenció, i que poden ser: Museu Nacional d’Art de Catalunya (MNAC), </a:t>
            </a:r>
            <a:r>
              <a:rPr lang="ca-ES" sz="1800" dirty="0" err="1"/>
              <a:t>CaixaForum</a:t>
            </a:r>
            <a:r>
              <a:rPr lang="ca-ES" sz="1800" dirty="0"/>
              <a:t>, Museu Picasso, Museu d’Art Contemporani de Barcelona (MACBA), Centre de Cultura Contemporània de Barcelona (CCCB), Sant Pau Recinte Modernista.</a:t>
            </a:r>
          </a:p>
          <a:p>
            <a:pPr>
              <a:lnSpc>
                <a:spcPct val="150000"/>
              </a:lnSpc>
            </a:pPr>
            <a:r>
              <a:rPr lang="ca-ES" sz="1800" dirty="0"/>
              <a:t>La intervenció es farà en </a:t>
            </a:r>
            <a:r>
              <a:rPr lang="ca-ES" sz="1800" dirty="0">
                <a:solidFill>
                  <a:srgbClr val="0070C0"/>
                </a:solidFill>
              </a:rPr>
              <a:t>10 sessions (una cada setmana) al museu.</a:t>
            </a:r>
          </a:p>
        </p:txBody>
      </p:sp>
      <p:pic>
        <p:nvPicPr>
          <p:cNvPr id="3" name="Imagen 2"/>
          <p:cNvPicPr>
            <a:picLocks noChangeAspect="1"/>
          </p:cNvPicPr>
          <p:nvPr/>
        </p:nvPicPr>
        <p:blipFill>
          <a:blip r:embed="rId3"/>
          <a:stretch>
            <a:fillRect/>
          </a:stretch>
        </p:blipFill>
        <p:spPr>
          <a:xfrm>
            <a:off x="11148646" y="5391815"/>
            <a:ext cx="1182727" cy="1188823"/>
          </a:xfrm>
          <a:prstGeom prst="rect">
            <a:avLst/>
          </a:prstGeom>
        </p:spPr>
      </p:pic>
    </p:spTree>
    <p:extLst>
      <p:ext uri="{BB962C8B-B14F-4D97-AF65-F5344CB8AC3E}">
        <p14:creationId xmlns:p14="http://schemas.microsoft.com/office/powerpoint/2010/main" val="756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Estratègies de reclutament</a:t>
            </a:r>
          </a:p>
        </p:txBody>
      </p:sp>
      <p:sp>
        <p:nvSpPr>
          <p:cNvPr id="3" name="Rectángulo 2"/>
          <p:cNvSpPr/>
          <p:nvPr/>
        </p:nvSpPr>
        <p:spPr>
          <a:xfrm>
            <a:off x="678426" y="1484671"/>
            <a:ext cx="698090" cy="61943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eaLnBrk="1" hangingPunct="1">
              <a:lnSpc>
                <a:spcPct val="100000"/>
              </a:lnSpc>
              <a:spcBef>
                <a:spcPct val="0"/>
              </a:spcBef>
              <a:buFontTx/>
              <a:buNone/>
            </a:pPr>
            <a:endParaRPr lang="es-ES" sz="1300" dirty="0">
              <a:solidFill>
                <a:srgbClr val="000000"/>
              </a:solidFill>
              <a:ea typeface="Arial" charset="0"/>
              <a:cs typeface="Arial" charset="0"/>
            </a:endParaRPr>
          </a:p>
        </p:txBody>
      </p:sp>
      <p:sp>
        <p:nvSpPr>
          <p:cNvPr id="4" name="CuadroTexto 3"/>
          <p:cNvSpPr txBox="1"/>
          <p:nvPr/>
        </p:nvSpPr>
        <p:spPr>
          <a:xfrm>
            <a:off x="1002890" y="1710813"/>
            <a:ext cx="2910349" cy="369332"/>
          </a:xfrm>
          <a:prstGeom prst="rect">
            <a:avLst/>
          </a:prstGeom>
          <a:noFill/>
          <a:ln w="28575">
            <a:solidFill>
              <a:srgbClr val="018EA5"/>
            </a:solidFill>
          </a:ln>
        </p:spPr>
        <p:txBody>
          <a:bodyPr wrap="square" rtlCol="0">
            <a:spAutoFit/>
          </a:bodyPr>
          <a:lstStyle/>
          <a:p>
            <a:r>
              <a:rPr lang="es-ES" dirty="0"/>
              <a:t>EQUIPS ATENCIÓ PRIMÀRIA</a:t>
            </a:r>
          </a:p>
        </p:txBody>
      </p:sp>
      <p:sp>
        <p:nvSpPr>
          <p:cNvPr id="6" name="CuadroTexto 5"/>
          <p:cNvSpPr txBox="1"/>
          <p:nvPr/>
        </p:nvSpPr>
        <p:spPr>
          <a:xfrm>
            <a:off x="5215759" y="1684310"/>
            <a:ext cx="1760482" cy="369332"/>
          </a:xfrm>
          <a:prstGeom prst="rect">
            <a:avLst/>
          </a:prstGeom>
          <a:noFill/>
          <a:ln w="28575">
            <a:solidFill>
              <a:srgbClr val="018EA5"/>
            </a:solidFill>
          </a:ln>
        </p:spPr>
        <p:txBody>
          <a:bodyPr wrap="none" rtlCol="0">
            <a:spAutoFit/>
          </a:bodyPr>
          <a:lstStyle/>
          <a:p>
            <a:r>
              <a:rPr lang="es-ES" dirty="0"/>
              <a:t>SERVEIS SOCIALS</a:t>
            </a:r>
          </a:p>
        </p:txBody>
      </p:sp>
      <p:sp>
        <p:nvSpPr>
          <p:cNvPr id="7" name="CuadroTexto 6"/>
          <p:cNvSpPr txBox="1"/>
          <p:nvPr/>
        </p:nvSpPr>
        <p:spPr>
          <a:xfrm>
            <a:off x="8544233" y="1664646"/>
            <a:ext cx="2237279" cy="369332"/>
          </a:xfrm>
          <a:prstGeom prst="rect">
            <a:avLst/>
          </a:prstGeom>
          <a:noFill/>
          <a:ln w="28575">
            <a:solidFill>
              <a:srgbClr val="018EA5"/>
            </a:solidFill>
          </a:ln>
        </p:spPr>
        <p:txBody>
          <a:bodyPr wrap="none" rtlCol="0">
            <a:spAutoFit/>
          </a:bodyPr>
          <a:lstStyle/>
          <a:p>
            <a:r>
              <a:rPr lang="es-ES" dirty="0"/>
              <a:t>XARXA COMUNITARIA</a:t>
            </a:r>
          </a:p>
        </p:txBody>
      </p:sp>
      <p:sp>
        <p:nvSpPr>
          <p:cNvPr id="8" name="Flecha abajo 7"/>
          <p:cNvSpPr/>
          <p:nvPr/>
        </p:nvSpPr>
        <p:spPr>
          <a:xfrm>
            <a:off x="1533832" y="2566219"/>
            <a:ext cx="147484" cy="314633"/>
          </a:xfrm>
          <a:prstGeom prst="downArrow">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eaLnBrk="1" hangingPunct="1">
              <a:lnSpc>
                <a:spcPct val="100000"/>
              </a:lnSpc>
              <a:spcBef>
                <a:spcPct val="0"/>
              </a:spcBef>
              <a:buFontTx/>
              <a:buNone/>
            </a:pPr>
            <a:endParaRPr lang="es-ES" sz="1300" dirty="0">
              <a:solidFill>
                <a:srgbClr val="000000"/>
              </a:solidFill>
              <a:ea typeface="Arial" charset="0"/>
              <a:cs typeface="Arial" charset="0"/>
            </a:endParaRPr>
          </a:p>
        </p:txBody>
      </p:sp>
      <p:sp>
        <p:nvSpPr>
          <p:cNvPr id="9" name="Flecha abajo 8"/>
          <p:cNvSpPr/>
          <p:nvPr/>
        </p:nvSpPr>
        <p:spPr>
          <a:xfrm>
            <a:off x="1553496" y="2357144"/>
            <a:ext cx="314633" cy="580447"/>
          </a:xfrm>
          <a:prstGeom prst="downArrow">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eaLnBrk="1" hangingPunct="1">
              <a:lnSpc>
                <a:spcPct val="100000"/>
              </a:lnSpc>
              <a:spcBef>
                <a:spcPct val="0"/>
              </a:spcBef>
              <a:buFontTx/>
              <a:buNone/>
            </a:pPr>
            <a:endParaRPr lang="es-ES" sz="1300" dirty="0">
              <a:solidFill>
                <a:srgbClr val="000000"/>
              </a:solidFill>
              <a:ea typeface="Arial" charset="0"/>
              <a:cs typeface="Arial" charset="0"/>
            </a:endParaRPr>
          </a:p>
        </p:txBody>
      </p:sp>
      <p:sp>
        <p:nvSpPr>
          <p:cNvPr id="10" name="Flecha abajo 9"/>
          <p:cNvSpPr/>
          <p:nvPr/>
        </p:nvSpPr>
        <p:spPr>
          <a:xfrm>
            <a:off x="1376516" y="2566219"/>
            <a:ext cx="304800" cy="314633"/>
          </a:xfrm>
          <a:prstGeom prst="downArrow">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eaLnBrk="1" hangingPunct="1">
              <a:lnSpc>
                <a:spcPct val="100000"/>
              </a:lnSpc>
              <a:spcBef>
                <a:spcPct val="0"/>
              </a:spcBef>
              <a:buFontTx/>
              <a:buNone/>
            </a:pPr>
            <a:endParaRPr lang="es-ES" sz="1300" dirty="0">
              <a:solidFill>
                <a:srgbClr val="000000"/>
              </a:solidFill>
              <a:ea typeface="Arial" charset="0"/>
              <a:cs typeface="Arial" charset="0"/>
            </a:endParaRPr>
          </a:p>
        </p:txBody>
      </p:sp>
      <p:sp>
        <p:nvSpPr>
          <p:cNvPr id="11" name="Flecha abajo 10"/>
          <p:cNvSpPr/>
          <p:nvPr/>
        </p:nvSpPr>
        <p:spPr>
          <a:xfrm>
            <a:off x="1838632" y="2401771"/>
            <a:ext cx="471948" cy="314633"/>
          </a:xfrm>
          <a:prstGeom prst="downArrow">
            <a:avLst/>
          </a:prstGeom>
          <a:solidFill>
            <a:srgbClr val="018EA5"/>
          </a:solidFill>
          <a:ln>
            <a:no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eaLnBrk="1" hangingPunct="1">
              <a:lnSpc>
                <a:spcPct val="100000"/>
              </a:lnSpc>
              <a:spcBef>
                <a:spcPct val="0"/>
              </a:spcBef>
              <a:buFontTx/>
              <a:buNone/>
            </a:pPr>
            <a:endParaRPr lang="es-ES" sz="1300" dirty="0">
              <a:solidFill>
                <a:srgbClr val="000000"/>
              </a:solidFill>
              <a:ea typeface="Arial" charset="0"/>
              <a:cs typeface="Arial" charset="0"/>
            </a:endParaRPr>
          </a:p>
        </p:txBody>
      </p:sp>
      <p:pic>
        <p:nvPicPr>
          <p:cNvPr id="12" name="Imagen 11"/>
          <p:cNvPicPr>
            <a:picLocks noChangeAspect="1"/>
          </p:cNvPicPr>
          <p:nvPr/>
        </p:nvPicPr>
        <p:blipFill>
          <a:blip r:embed="rId2"/>
          <a:stretch>
            <a:fillRect/>
          </a:stretch>
        </p:blipFill>
        <p:spPr>
          <a:xfrm>
            <a:off x="5855387" y="2364691"/>
            <a:ext cx="469433" cy="317019"/>
          </a:xfrm>
          <a:prstGeom prst="rect">
            <a:avLst/>
          </a:prstGeom>
        </p:spPr>
      </p:pic>
      <p:pic>
        <p:nvPicPr>
          <p:cNvPr id="13" name="Imagen 12"/>
          <p:cNvPicPr>
            <a:picLocks noChangeAspect="1"/>
          </p:cNvPicPr>
          <p:nvPr/>
        </p:nvPicPr>
        <p:blipFill>
          <a:blip r:embed="rId2"/>
          <a:stretch>
            <a:fillRect/>
          </a:stretch>
        </p:blipFill>
        <p:spPr>
          <a:xfrm>
            <a:off x="9428155" y="2401771"/>
            <a:ext cx="469433" cy="317019"/>
          </a:xfrm>
          <a:prstGeom prst="rect">
            <a:avLst/>
          </a:prstGeom>
        </p:spPr>
      </p:pic>
      <p:sp>
        <p:nvSpPr>
          <p:cNvPr id="15" name="CuadroTexto 14"/>
          <p:cNvSpPr txBox="1"/>
          <p:nvPr/>
        </p:nvSpPr>
        <p:spPr>
          <a:xfrm>
            <a:off x="936829" y="2897747"/>
            <a:ext cx="9844683" cy="646331"/>
          </a:xfrm>
          <a:prstGeom prst="rect">
            <a:avLst/>
          </a:prstGeom>
          <a:noFill/>
          <a:ln w="28575">
            <a:solidFill>
              <a:srgbClr val="018EA5"/>
            </a:solidFill>
          </a:ln>
        </p:spPr>
        <p:txBody>
          <a:bodyPr wrap="none" rtlCol="0">
            <a:spAutoFit/>
          </a:bodyPr>
          <a:lstStyle/>
          <a:p>
            <a:r>
              <a:rPr lang="es-ES" dirty="0"/>
              <a:t>Cada UBA, </a:t>
            </a:r>
            <a:r>
              <a:rPr lang="es-ES" dirty="0" err="1"/>
              <a:t>Treballador</a:t>
            </a:r>
            <a:r>
              <a:rPr lang="es-ES" dirty="0"/>
              <a:t> Social i </a:t>
            </a:r>
            <a:r>
              <a:rPr lang="es-ES" dirty="0" err="1"/>
              <a:t>agents</a:t>
            </a:r>
            <a:r>
              <a:rPr lang="es-ES" dirty="0"/>
              <a:t> </a:t>
            </a:r>
            <a:r>
              <a:rPr lang="es-ES" dirty="0" err="1"/>
              <a:t>socials</a:t>
            </a:r>
            <a:r>
              <a:rPr lang="es-ES" dirty="0"/>
              <a:t> van </a:t>
            </a:r>
            <a:r>
              <a:rPr lang="es-ES" dirty="0" err="1"/>
              <a:t>identificant</a:t>
            </a:r>
            <a:r>
              <a:rPr lang="es-ES" dirty="0"/>
              <a:t> i </a:t>
            </a:r>
            <a:r>
              <a:rPr lang="es-ES" dirty="0" err="1"/>
              <a:t>passant</a:t>
            </a:r>
            <a:r>
              <a:rPr lang="es-ES" dirty="0"/>
              <a:t> la información a un </a:t>
            </a:r>
            <a:r>
              <a:rPr lang="es-ES" dirty="0" err="1"/>
              <a:t>referent</a:t>
            </a:r>
            <a:r>
              <a:rPr lang="es-ES" dirty="0"/>
              <a:t> que </a:t>
            </a:r>
          </a:p>
          <a:p>
            <a:r>
              <a:rPr lang="es-ES" dirty="0" err="1"/>
              <a:t>setmanament</a:t>
            </a:r>
            <a:r>
              <a:rPr lang="es-ES" dirty="0"/>
              <a:t> </a:t>
            </a:r>
            <a:r>
              <a:rPr lang="es-ES" dirty="0" err="1"/>
              <a:t>passarà</a:t>
            </a:r>
            <a:r>
              <a:rPr lang="es-ES" dirty="0"/>
              <a:t> la información a </a:t>
            </a:r>
            <a:r>
              <a:rPr lang="es-ES" dirty="0" err="1"/>
              <a:t>l’ASPB</a:t>
            </a:r>
            <a:endParaRPr lang="es-ES" dirty="0"/>
          </a:p>
        </p:txBody>
      </p:sp>
      <p:sp>
        <p:nvSpPr>
          <p:cNvPr id="16" name="CuadroTexto 15"/>
          <p:cNvSpPr txBox="1"/>
          <p:nvPr/>
        </p:nvSpPr>
        <p:spPr>
          <a:xfrm>
            <a:off x="949212" y="3698454"/>
            <a:ext cx="9832300" cy="1231106"/>
          </a:xfrm>
          <a:prstGeom prst="rect">
            <a:avLst/>
          </a:prstGeom>
          <a:noFill/>
          <a:ln w="28575">
            <a:solidFill>
              <a:srgbClr val="018EA5"/>
            </a:solidFill>
          </a:ln>
        </p:spPr>
        <p:txBody>
          <a:bodyPr wrap="square" rtlCol="0">
            <a:spAutoFit/>
          </a:bodyPr>
          <a:lstStyle/>
          <a:p>
            <a:r>
              <a:rPr lang="es-ES" dirty="0"/>
              <a:t>L’ASPB contacta les persones i les convoca a una reunió </a:t>
            </a:r>
            <a:r>
              <a:rPr lang="es-ES" dirty="0" err="1"/>
              <a:t>on</a:t>
            </a:r>
            <a:r>
              <a:rPr lang="es-ES" dirty="0"/>
              <a:t>: INFORMAR, CONSENTIMENT INFORMAT,</a:t>
            </a:r>
          </a:p>
          <a:p>
            <a:r>
              <a:rPr lang="es-ES" dirty="0"/>
              <a:t>ENQUESTA PRE, DISTRIBUCIÓ BOSSA CORPORATIVA (final de </a:t>
            </a:r>
            <a:r>
              <a:rPr lang="es-ES" dirty="0" err="1"/>
              <a:t>març</a:t>
            </a:r>
            <a:r>
              <a:rPr lang="es-ES" dirty="0"/>
              <a:t> del 2022)</a:t>
            </a:r>
          </a:p>
          <a:p>
            <a:endParaRPr lang="es-ES" dirty="0"/>
          </a:p>
          <a:p>
            <a:r>
              <a:rPr lang="es-ES" sz="2000" b="1" dirty="0" err="1">
                <a:solidFill>
                  <a:srgbClr val="018EA5"/>
                </a:solidFill>
              </a:rPr>
              <a:t>Aquesta</a:t>
            </a:r>
            <a:r>
              <a:rPr lang="es-ES" sz="2000" b="1" dirty="0">
                <a:solidFill>
                  <a:srgbClr val="018EA5"/>
                </a:solidFill>
              </a:rPr>
              <a:t> </a:t>
            </a:r>
            <a:r>
              <a:rPr lang="es-ES" sz="2000" b="1" dirty="0" err="1">
                <a:solidFill>
                  <a:srgbClr val="018EA5"/>
                </a:solidFill>
              </a:rPr>
              <a:t>és</a:t>
            </a:r>
            <a:r>
              <a:rPr lang="es-ES" sz="2000" b="1" dirty="0">
                <a:solidFill>
                  <a:srgbClr val="018EA5"/>
                </a:solidFill>
              </a:rPr>
              <a:t> la </a:t>
            </a:r>
            <a:r>
              <a:rPr lang="es-ES" sz="2000" b="1" dirty="0" err="1">
                <a:solidFill>
                  <a:srgbClr val="018EA5"/>
                </a:solidFill>
              </a:rPr>
              <a:t>SESSIó</a:t>
            </a:r>
            <a:r>
              <a:rPr lang="es-ES" sz="2000" b="1" dirty="0">
                <a:solidFill>
                  <a:srgbClr val="018EA5"/>
                </a:solidFill>
              </a:rPr>
              <a:t> 0: </a:t>
            </a:r>
            <a:r>
              <a:rPr lang="es-ES" sz="2000" b="1" dirty="0" err="1">
                <a:solidFill>
                  <a:srgbClr val="018EA5"/>
                </a:solidFill>
              </a:rPr>
              <a:t>Presentació</a:t>
            </a:r>
            <a:r>
              <a:rPr lang="es-ES" sz="2000" b="1" dirty="0">
                <a:solidFill>
                  <a:srgbClr val="018EA5"/>
                </a:solidFill>
              </a:rPr>
              <a:t>: </a:t>
            </a:r>
            <a:r>
              <a:rPr lang="es-ES" sz="2000" b="1" dirty="0" err="1">
                <a:solidFill>
                  <a:srgbClr val="018EA5"/>
                </a:solidFill>
              </a:rPr>
              <a:t>on</a:t>
            </a:r>
            <a:r>
              <a:rPr lang="es-ES" sz="2000" b="1" dirty="0">
                <a:solidFill>
                  <a:srgbClr val="018EA5"/>
                </a:solidFill>
              </a:rPr>
              <a:t> </a:t>
            </a:r>
            <a:r>
              <a:rPr lang="es-ES" sz="2000" b="1" dirty="0" err="1">
                <a:solidFill>
                  <a:srgbClr val="018EA5"/>
                </a:solidFill>
              </a:rPr>
              <a:t>anirem</a:t>
            </a:r>
            <a:r>
              <a:rPr lang="es-ES" sz="2000" b="1" dirty="0">
                <a:solidFill>
                  <a:srgbClr val="018EA5"/>
                </a:solidFill>
              </a:rPr>
              <a:t>? </a:t>
            </a:r>
            <a:r>
              <a:rPr lang="es-ES" sz="2000" b="1" dirty="0" err="1">
                <a:solidFill>
                  <a:srgbClr val="018EA5"/>
                </a:solidFill>
              </a:rPr>
              <a:t>Com</a:t>
            </a:r>
            <a:r>
              <a:rPr lang="es-ES" sz="2000" b="1" dirty="0">
                <a:solidFill>
                  <a:srgbClr val="018EA5"/>
                </a:solidFill>
              </a:rPr>
              <a:t> hi </a:t>
            </a:r>
            <a:r>
              <a:rPr lang="es-ES" sz="2000" b="1" dirty="0" err="1">
                <a:solidFill>
                  <a:srgbClr val="018EA5"/>
                </a:solidFill>
              </a:rPr>
              <a:t>anirem</a:t>
            </a:r>
            <a:r>
              <a:rPr lang="es-ES" sz="2000" b="1" dirty="0">
                <a:solidFill>
                  <a:srgbClr val="018EA5"/>
                </a:solidFill>
              </a:rPr>
              <a:t>? </a:t>
            </a:r>
            <a:r>
              <a:rPr lang="es-ES" sz="2000" b="1" dirty="0" err="1">
                <a:solidFill>
                  <a:srgbClr val="018EA5"/>
                </a:solidFill>
              </a:rPr>
              <a:t>Com</a:t>
            </a:r>
            <a:r>
              <a:rPr lang="es-ES" sz="2000" b="1" dirty="0">
                <a:solidFill>
                  <a:srgbClr val="018EA5"/>
                </a:solidFill>
              </a:rPr>
              <a:t> </a:t>
            </a:r>
            <a:r>
              <a:rPr lang="es-ES" sz="2000" b="1" dirty="0" err="1">
                <a:solidFill>
                  <a:srgbClr val="018EA5"/>
                </a:solidFill>
              </a:rPr>
              <a:t>ens</a:t>
            </a:r>
            <a:r>
              <a:rPr lang="es-ES" sz="2000" b="1" dirty="0">
                <a:solidFill>
                  <a:srgbClr val="018EA5"/>
                </a:solidFill>
              </a:rPr>
              <a:t> </a:t>
            </a:r>
            <a:r>
              <a:rPr lang="es-ES" sz="2000" b="1" dirty="0" err="1">
                <a:solidFill>
                  <a:srgbClr val="018EA5"/>
                </a:solidFill>
              </a:rPr>
              <a:t>organitzarem</a:t>
            </a:r>
            <a:r>
              <a:rPr lang="es-ES" sz="2000" b="1" dirty="0">
                <a:solidFill>
                  <a:srgbClr val="018EA5"/>
                </a:solidFill>
              </a:rPr>
              <a:t>?</a:t>
            </a:r>
          </a:p>
        </p:txBody>
      </p:sp>
      <p:pic>
        <p:nvPicPr>
          <p:cNvPr id="5" name="Imagen 4"/>
          <p:cNvPicPr>
            <a:picLocks noChangeAspect="1"/>
          </p:cNvPicPr>
          <p:nvPr/>
        </p:nvPicPr>
        <p:blipFill>
          <a:blip r:embed="rId3"/>
          <a:stretch>
            <a:fillRect/>
          </a:stretch>
        </p:blipFill>
        <p:spPr>
          <a:xfrm>
            <a:off x="11118856" y="5479466"/>
            <a:ext cx="1182727" cy="1188823"/>
          </a:xfrm>
          <a:prstGeom prst="rect">
            <a:avLst/>
          </a:prstGeom>
        </p:spPr>
      </p:pic>
      <p:sp>
        <p:nvSpPr>
          <p:cNvPr id="18" name="QuadreDeText 17">
            <a:extLst>
              <a:ext uri="{FF2B5EF4-FFF2-40B4-BE49-F238E27FC236}">
                <a16:creationId xmlns:a16="http://schemas.microsoft.com/office/drawing/2014/main" id="{0360AEAC-AE6D-8D89-8DB0-D1F3F509832E}"/>
              </a:ext>
            </a:extLst>
          </p:cNvPr>
          <p:cNvSpPr txBox="1"/>
          <p:nvPr/>
        </p:nvSpPr>
        <p:spPr>
          <a:xfrm>
            <a:off x="969956" y="5294800"/>
            <a:ext cx="9406614" cy="646331"/>
          </a:xfrm>
          <a:prstGeom prst="rect">
            <a:avLst/>
          </a:prstGeom>
          <a:noFill/>
        </p:spPr>
        <p:txBody>
          <a:bodyPr wrap="none" rtlCol="0">
            <a:spAutoFit/>
          </a:bodyPr>
          <a:lstStyle/>
          <a:p>
            <a:r>
              <a:rPr lang="ca-ES" dirty="0"/>
              <a:t>Cada grup té una referent </a:t>
            </a:r>
            <a:r>
              <a:rPr lang="ca-ES" dirty="0">
                <a:solidFill>
                  <a:srgbClr val="0070C0"/>
                </a:solidFill>
              </a:rPr>
              <a:t>(mediadora social) </a:t>
            </a:r>
            <a:r>
              <a:rPr lang="ca-ES" dirty="0"/>
              <a:t>que cada setmana els truca, els va a buscar al barri ,</a:t>
            </a:r>
          </a:p>
          <a:p>
            <a:r>
              <a:rPr lang="ca-ES" dirty="0"/>
              <a:t>els acompanya, està amb ells i </a:t>
            </a:r>
            <a:r>
              <a:rPr lang="ca-ES" dirty="0" err="1"/>
              <a:t>reculla</a:t>
            </a:r>
            <a:r>
              <a:rPr lang="ca-ES" dirty="0"/>
              <a:t> els diferents indicadors necessaris per a l’avaluació de </a:t>
            </a:r>
            <a:r>
              <a:rPr lang="ca-ES" dirty="0" err="1"/>
              <a:t>procès</a:t>
            </a:r>
            <a:r>
              <a:rPr lang="ca-ES" dirty="0"/>
              <a:t> </a:t>
            </a:r>
          </a:p>
        </p:txBody>
      </p:sp>
    </p:spTree>
    <p:extLst>
      <p:ext uri="{BB962C8B-B14F-4D97-AF65-F5344CB8AC3E}">
        <p14:creationId xmlns:p14="http://schemas.microsoft.com/office/powerpoint/2010/main" val="314955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DEE6310-2CCB-3C90-5D70-D59A68C39630}"/>
              </a:ext>
            </a:extLst>
          </p:cNvPr>
          <p:cNvSpPr>
            <a:spLocks noGrp="1"/>
          </p:cNvSpPr>
          <p:nvPr>
            <p:ph type="title"/>
          </p:nvPr>
        </p:nvSpPr>
        <p:spPr>
          <a:xfrm>
            <a:off x="838200" y="250823"/>
            <a:ext cx="10515600" cy="808119"/>
          </a:xfrm>
        </p:spPr>
        <p:txBody>
          <a:bodyPr/>
          <a:lstStyle/>
          <a:p>
            <a:r>
              <a:rPr lang="en-US" dirty="0" err="1"/>
              <a:t>Intervenció</a:t>
            </a:r>
            <a:r>
              <a:rPr lang="en-US" dirty="0"/>
              <a:t>: parts de les que </a:t>
            </a:r>
            <a:r>
              <a:rPr lang="en-US" dirty="0" err="1"/>
              <a:t>consta</a:t>
            </a:r>
            <a:r>
              <a:rPr lang="en-US" dirty="0"/>
              <a:t> </a:t>
            </a:r>
            <a:r>
              <a:rPr lang="en-US" dirty="0" err="1"/>
              <a:t>cada</a:t>
            </a:r>
            <a:r>
              <a:rPr lang="en-US" dirty="0"/>
              <a:t> </a:t>
            </a:r>
            <a:r>
              <a:rPr lang="en-US" dirty="0" err="1"/>
              <a:t>sessió</a:t>
            </a:r>
            <a:endParaRPr lang="en-US" dirty="0"/>
          </a:p>
        </p:txBody>
      </p:sp>
      <p:pic>
        <p:nvPicPr>
          <p:cNvPr id="8" name="Imatge 7">
            <a:extLst>
              <a:ext uri="{FF2B5EF4-FFF2-40B4-BE49-F238E27FC236}">
                <a16:creationId xmlns:a16="http://schemas.microsoft.com/office/drawing/2014/main" id="{01C2F334-B5F4-2A8C-20D0-940B9DB7601D}"/>
              </a:ext>
            </a:extLst>
          </p:cNvPr>
          <p:cNvPicPr>
            <a:picLocks noChangeAspect="1"/>
          </p:cNvPicPr>
          <p:nvPr/>
        </p:nvPicPr>
        <p:blipFill>
          <a:blip r:embed="rId2"/>
          <a:stretch>
            <a:fillRect/>
          </a:stretch>
        </p:blipFill>
        <p:spPr>
          <a:xfrm>
            <a:off x="435362" y="1215483"/>
            <a:ext cx="2996108" cy="3994811"/>
          </a:xfrm>
          <a:prstGeom prst="rect">
            <a:avLst/>
          </a:prstGeom>
        </p:spPr>
      </p:pic>
      <p:pic>
        <p:nvPicPr>
          <p:cNvPr id="6" name="Contenidor de contingut 5">
            <a:extLst>
              <a:ext uri="{FF2B5EF4-FFF2-40B4-BE49-F238E27FC236}">
                <a16:creationId xmlns:a16="http://schemas.microsoft.com/office/drawing/2014/main" id="{1A5AB42F-4D73-D3C5-CDEF-59D0964CD09E}"/>
              </a:ext>
            </a:extLst>
          </p:cNvPr>
          <p:cNvPicPr>
            <a:picLocks noGrp="1" noChangeAspect="1"/>
          </p:cNvPicPr>
          <p:nvPr>
            <p:ph sz="half" idx="11"/>
          </p:nvPr>
        </p:nvPicPr>
        <p:blipFill>
          <a:blip r:embed="rId3"/>
          <a:stretch>
            <a:fillRect/>
          </a:stretch>
        </p:blipFill>
        <p:spPr>
          <a:xfrm>
            <a:off x="3590435" y="2085278"/>
            <a:ext cx="8283377" cy="2999677"/>
          </a:xfrm>
        </p:spPr>
      </p:pic>
      <p:sp>
        <p:nvSpPr>
          <p:cNvPr id="7" name="QuadreDeText 6">
            <a:extLst>
              <a:ext uri="{FF2B5EF4-FFF2-40B4-BE49-F238E27FC236}">
                <a16:creationId xmlns:a16="http://schemas.microsoft.com/office/drawing/2014/main" id="{087DDBAB-78A9-A65B-F0AF-503EE50FB2A9}"/>
              </a:ext>
            </a:extLst>
          </p:cNvPr>
          <p:cNvSpPr txBox="1"/>
          <p:nvPr/>
        </p:nvSpPr>
        <p:spPr>
          <a:xfrm>
            <a:off x="602166" y="5650422"/>
            <a:ext cx="2679131" cy="369332"/>
          </a:xfrm>
          <a:prstGeom prst="rect">
            <a:avLst/>
          </a:prstGeom>
          <a:noFill/>
        </p:spPr>
        <p:txBody>
          <a:bodyPr wrap="none" rtlCol="0">
            <a:spAutoFit/>
          </a:bodyPr>
          <a:lstStyle/>
          <a:p>
            <a:r>
              <a:rPr lang="ca-ES" dirty="0"/>
              <a:t>CCCB, grup de Gràcia Nord</a:t>
            </a:r>
          </a:p>
        </p:txBody>
      </p:sp>
    </p:spTree>
    <p:extLst>
      <p:ext uri="{BB962C8B-B14F-4D97-AF65-F5344CB8AC3E}">
        <p14:creationId xmlns:p14="http://schemas.microsoft.com/office/powerpoint/2010/main" val="301874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DFA66AA-A92D-99DF-D43F-044AD5301157}"/>
              </a:ext>
            </a:extLst>
          </p:cNvPr>
          <p:cNvSpPr>
            <a:spLocks noGrp="1"/>
          </p:cNvSpPr>
          <p:nvPr>
            <p:ph type="title"/>
          </p:nvPr>
        </p:nvSpPr>
        <p:spPr/>
        <p:txBody>
          <a:bodyPr/>
          <a:lstStyle/>
          <a:p>
            <a:r>
              <a:rPr lang="ca-ES" dirty="0"/>
              <a:t>Intervenció: continguts de les diferents sessions (I)</a:t>
            </a:r>
          </a:p>
        </p:txBody>
      </p:sp>
      <p:sp>
        <p:nvSpPr>
          <p:cNvPr id="3" name="Contenidor de contingut 2">
            <a:extLst>
              <a:ext uri="{FF2B5EF4-FFF2-40B4-BE49-F238E27FC236}">
                <a16:creationId xmlns:a16="http://schemas.microsoft.com/office/drawing/2014/main" id="{BA8798DC-D44D-B1AC-488C-E12F6DD17FD6}"/>
              </a:ext>
            </a:extLst>
          </p:cNvPr>
          <p:cNvSpPr>
            <a:spLocks noGrp="1"/>
          </p:cNvSpPr>
          <p:nvPr>
            <p:ph idx="12"/>
          </p:nvPr>
        </p:nvSpPr>
        <p:spPr>
          <a:xfrm>
            <a:off x="512956" y="1427356"/>
            <a:ext cx="11463453" cy="2698595"/>
          </a:xfrm>
        </p:spPr>
        <p:txBody>
          <a:bodyPr>
            <a:normAutofit/>
          </a:bodyPr>
          <a:lstStyle/>
          <a:p>
            <a:pPr marL="342900" indent="-342900">
              <a:buAutoNum type="arabicPeriod"/>
            </a:pPr>
            <a:r>
              <a:rPr lang="ca-ES" sz="2000" dirty="0"/>
              <a:t>Introducció i </a:t>
            </a:r>
            <a:r>
              <a:rPr lang="ca-ES" sz="2000" dirty="0" err="1"/>
              <a:t>coneixenxa</a:t>
            </a:r>
            <a:r>
              <a:rPr lang="ca-ES" sz="2000" dirty="0"/>
              <a:t> (del centre, l’espai, l’equip,...)</a:t>
            </a:r>
          </a:p>
          <a:p>
            <a:pPr marL="342900" indent="-342900">
              <a:buAutoNum type="arabicPeriod"/>
            </a:pPr>
            <a:r>
              <a:rPr lang="ca-ES" sz="2000" dirty="0"/>
              <a:t>Familiarització, reforçar el grup</a:t>
            </a:r>
          </a:p>
          <a:p>
            <a:pPr marL="342900" indent="-342900">
              <a:buAutoNum type="arabicPeriod"/>
            </a:pPr>
            <a:r>
              <a:rPr lang="ca-ES" sz="2000" dirty="0"/>
              <a:t>Familiarització, confiança, participació en el grup: l’Art i els sentits com a resposta (I)</a:t>
            </a:r>
          </a:p>
          <a:p>
            <a:pPr marL="342900" indent="-342900">
              <a:buAutoNum type="arabicPeriod"/>
            </a:pPr>
            <a:r>
              <a:rPr lang="ca-ES" sz="2000" dirty="0"/>
              <a:t>Confiança i participació: l’Art i els sentits com a resposta (II)</a:t>
            </a:r>
          </a:p>
          <a:p>
            <a:pPr marL="342900" indent="-342900">
              <a:buAutoNum type="arabicPeriod"/>
            </a:pPr>
            <a:r>
              <a:rPr lang="ca-ES" sz="2000" dirty="0"/>
              <a:t>Treballem els objectes: els sentits</a:t>
            </a:r>
          </a:p>
        </p:txBody>
      </p:sp>
      <p:pic>
        <p:nvPicPr>
          <p:cNvPr id="5" name="Imatge 4">
            <a:extLst>
              <a:ext uri="{FF2B5EF4-FFF2-40B4-BE49-F238E27FC236}">
                <a16:creationId xmlns:a16="http://schemas.microsoft.com/office/drawing/2014/main" id="{68FD03B0-E3B6-DAF5-E2F5-D3D98974B567}"/>
              </a:ext>
            </a:extLst>
          </p:cNvPr>
          <p:cNvPicPr>
            <a:picLocks noChangeAspect="1"/>
          </p:cNvPicPr>
          <p:nvPr/>
        </p:nvPicPr>
        <p:blipFill>
          <a:blip r:embed="rId2"/>
          <a:stretch>
            <a:fillRect/>
          </a:stretch>
        </p:blipFill>
        <p:spPr>
          <a:xfrm>
            <a:off x="2024870" y="4282067"/>
            <a:ext cx="7852329" cy="1810669"/>
          </a:xfrm>
          <a:prstGeom prst="rect">
            <a:avLst/>
          </a:prstGeom>
        </p:spPr>
      </p:pic>
      <p:sp>
        <p:nvSpPr>
          <p:cNvPr id="6" name="QuadreDeText 5">
            <a:extLst>
              <a:ext uri="{FF2B5EF4-FFF2-40B4-BE49-F238E27FC236}">
                <a16:creationId xmlns:a16="http://schemas.microsoft.com/office/drawing/2014/main" id="{798E75FF-119A-3AAC-B2DC-F4899E5487CC}"/>
              </a:ext>
            </a:extLst>
          </p:cNvPr>
          <p:cNvSpPr txBox="1"/>
          <p:nvPr/>
        </p:nvSpPr>
        <p:spPr>
          <a:xfrm>
            <a:off x="2955074" y="6137341"/>
            <a:ext cx="3977820" cy="369332"/>
          </a:xfrm>
          <a:prstGeom prst="rect">
            <a:avLst/>
          </a:prstGeom>
          <a:noFill/>
        </p:spPr>
        <p:txBody>
          <a:bodyPr wrap="none" rtlCol="0">
            <a:spAutoFit/>
          </a:bodyPr>
          <a:lstStyle/>
          <a:p>
            <a:r>
              <a:rPr lang="ca-ES" dirty="0"/>
              <a:t>VTS al MNAC amb el GI de Vila de Gràcia</a:t>
            </a:r>
          </a:p>
        </p:txBody>
      </p:sp>
    </p:spTree>
    <p:extLst>
      <p:ext uri="{BB962C8B-B14F-4D97-AF65-F5344CB8AC3E}">
        <p14:creationId xmlns:p14="http://schemas.microsoft.com/office/powerpoint/2010/main" val="566630577"/>
      </p:ext>
    </p:extLst>
  </p:cSld>
  <p:clrMapOvr>
    <a:masterClrMapping/>
  </p:clrMapOvr>
</p:sld>
</file>

<file path=ppt/theme/theme1.xml><?xml version="1.0" encoding="utf-8"?>
<a:theme xmlns:a="http://schemas.openxmlformats.org/drawingml/2006/main" name="ASPB">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lIns="68580" tIns="34290" rIns="68580" bIns="34290" anchor="ctr"/>
      <a:lstStyle>
        <a:defPPr algn="ctr" eaLnBrk="1" hangingPunct="1">
          <a:lnSpc>
            <a:spcPct val="100000"/>
          </a:lnSpc>
          <a:spcBef>
            <a:spcPct val="0"/>
          </a:spcBef>
          <a:buFontTx/>
          <a:buNone/>
          <a:defRPr sz="1300" dirty="0" smtClean="0">
            <a:solidFill>
              <a:srgbClr val="000000"/>
            </a:solidFill>
            <a:ea typeface="Arial" charset="0"/>
            <a:cs typeface="Arial" charset="0"/>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3105Plantilla_PPTX_ASPB_may2018" id="{41A39FBA-1278-41EC-AD31-6AFE792D819F}" vid="{DC41BABA-E58E-4D26-9149-EF9C34C2CA5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3105Plantilla_PPTX_ASPB_may2018</Template>
  <TotalTime>824</TotalTime>
  <Words>1666</Words>
  <Application>Microsoft Office PowerPoint</Application>
  <PresentationFormat>Pantalla panoràmica</PresentationFormat>
  <Paragraphs>101</Paragraphs>
  <Slides>15</Slides>
  <Notes>6</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15</vt:i4>
      </vt:variant>
    </vt:vector>
  </HeadingPairs>
  <TitlesOfParts>
    <vt:vector size="20" baseType="lpstr">
      <vt:lpstr>Arial</vt:lpstr>
      <vt:lpstr>Calibri</vt:lpstr>
      <vt:lpstr>Courier New</vt:lpstr>
      <vt:lpstr>Open Sans</vt:lpstr>
      <vt:lpstr>ASPB</vt:lpstr>
      <vt:lpstr>Presentació del PowerPoint</vt:lpstr>
      <vt:lpstr>Per què persones grans</vt:lpstr>
      <vt:lpstr>Per què art i museus</vt:lpstr>
      <vt:lpstr>Objectius d’ArtGran</vt:lpstr>
      <vt:lpstr>Mètode per avaluar: estudi pilot </vt:lpstr>
      <vt:lpstr>Prova pilot</vt:lpstr>
      <vt:lpstr>Estratègies de reclutament</vt:lpstr>
      <vt:lpstr>Intervenció: parts de les que consta cada sessió</vt:lpstr>
      <vt:lpstr>Intervenció: continguts de les diferents sessions (I)</vt:lpstr>
      <vt:lpstr>Intervenció: continguts de les diferents sessions (II)</vt:lpstr>
      <vt:lpstr>Avaluació</vt:lpstr>
      <vt:lpstr>Avaluació qualitativa: primeres impressions</vt:lpstr>
      <vt:lpstr>Avaluació qualitativa: primeres impressions</vt:lpstr>
      <vt:lpstr>Avaluació qualitativa: primeres impressions</vt:lpstr>
      <vt:lpstr>Avaluació qualitativa: primeres impressions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corporativa ASPB per elaborar presentacions PPT</dc:title>
  <dc:creator>Usuario de Microsoft Office</dc:creator>
  <cp:lastModifiedBy>Rosa Puigpinós Riera</cp:lastModifiedBy>
  <cp:revision>88</cp:revision>
  <dcterms:created xsi:type="dcterms:W3CDTF">2018-06-22T06:05:08Z</dcterms:created>
  <dcterms:modified xsi:type="dcterms:W3CDTF">2022-11-10T10:25:00Z</dcterms:modified>
</cp:coreProperties>
</file>